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6" r:id="rId3"/>
    <p:sldId id="354" r:id="rId4"/>
    <p:sldId id="355" r:id="rId5"/>
    <p:sldId id="343" r:id="rId6"/>
    <p:sldId id="341" r:id="rId7"/>
    <p:sldId id="344" r:id="rId8"/>
    <p:sldId id="345" r:id="rId9"/>
    <p:sldId id="346" r:id="rId10"/>
    <p:sldId id="347" r:id="rId11"/>
    <p:sldId id="342" r:id="rId12"/>
    <p:sldId id="348" r:id="rId13"/>
    <p:sldId id="349" r:id="rId14"/>
    <p:sldId id="351" r:id="rId15"/>
    <p:sldId id="352" r:id="rId16"/>
    <p:sldId id="356" r:id="rId17"/>
    <p:sldId id="353" r:id="rId18"/>
    <p:sldId id="358" r:id="rId19"/>
    <p:sldId id="359" r:id="rId20"/>
    <p:sldId id="360" r:id="rId21"/>
    <p:sldId id="362" r:id="rId22"/>
    <p:sldId id="361" r:id="rId23"/>
    <p:sldId id="363" r:id="rId24"/>
    <p:sldId id="364" r:id="rId25"/>
    <p:sldId id="365" r:id="rId26"/>
    <p:sldId id="367" r:id="rId27"/>
    <p:sldId id="366" r:id="rId28"/>
    <p:sldId id="368" r:id="rId29"/>
    <p:sldId id="369" r:id="rId30"/>
    <p:sldId id="371" r:id="rId31"/>
    <p:sldId id="370" r:id="rId32"/>
    <p:sldId id="372" r:id="rId33"/>
    <p:sldId id="373" r:id="rId34"/>
    <p:sldId id="374" r:id="rId35"/>
    <p:sldId id="375" r:id="rId36"/>
    <p:sldId id="378" r:id="rId37"/>
    <p:sldId id="376" r:id="rId38"/>
    <p:sldId id="377" r:id="rId39"/>
    <p:sldId id="379" r:id="rId40"/>
    <p:sldId id="380" r:id="rId41"/>
    <p:sldId id="382" r:id="rId42"/>
    <p:sldId id="381" r:id="rId43"/>
    <p:sldId id="384" r:id="rId44"/>
    <p:sldId id="383" r:id="rId45"/>
    <p:sldId id="385" r:id="rId46"/>
    <p:sldId id="388" r:id="rId47"/>
    <p:sldId id="386" r:id="rId48"/>
    <p:sldId id="389" r:id="rId49"/>
    <p:sldId id="390" r:id="rId50"/>
    <p:sldId id="391" r:id="rId51"/>
    <p:sldId id="393" r:id="rId52"/>
    <p:sldId id="392" r:id="rId53"/>
    <p:sldId id="395" r:id="rId54"/>
    <p:sldId id="394" r:id="rId55"/>
    <p:sldId id="397" r:id="rId56"/>
    <p:sldId id="396" r:id="rId57"/>
    <p:sldId id="398" r:id="rId58"/>
    <p:sldId id="399" r:id="rId59"/>
    <p:sldId id="40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6" autoAdjust="0"/>
    <p:restoredTop sz="88954" autoAdjust="0"/>
  </p:normalViewPr>
  <p:slideViewPr>
    <p:cSldViewPr snapToGrid="0">
      <p:cViewPr varScale="1">
        <p:scale>
          <a:sx n="114" d="100"/>
          <a:sy n="114" d="100"/>
        </p:scale>
        <p:origin x="92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41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8DF1-FEBF-0B42-BAEF-80253477F2CD}" type="datetimeFigureOut">
              <a:rPr kumimoji="1" lang="zh-CN" altLang="en-US" smtClean="0"/>
              <a:t>2018/7/10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77F-D4A3-0543-97DA-3D27D2D09F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381E9-91C5-4038-AA82-DA62C619497A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EE04-E490-4F52-8E8D-8F07B6F10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8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187960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12286" y="908050"/>
            <a:ext cx="75819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dirty="0"/>
              <a:t>Python</a:t>
            </a:r>
            <a:r>
              <a:rPr lang="zh-CN" altLang="en-US" sz="3000" dirty="0"/>
              <a:t>全栈班</a:t>
            </a:r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2063751" y="4221163"/>
            <a:ext cx="4131733" cy="14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赵天宇</a:t>
            </a:r>
          </a:p>
          <a:p>
            <a:r>
              <a:rPr lang="en-US" altLang="zh-CN" sz="2100"/>
              <a:t>ztypl@hotmail.com</a:t>
            </a:r>
          </a:p>
          <a:p>
            <a:fld id="{BBB03C1E-6B36-441B-9FFE-D377CAF69C91}" type="datetime2">
              <a:rPr lang="zh-CN" altLang="en-US" sz="2100" smtClean="0"/>
              <a:pPr/>
              <a:t>2018年7月9日</a:t>
            </a:fld>
            <a:endParaRPr lang="en-US" altLang="zh-CN" sz="2100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912286" y="3071815"/>
            <a:ext cx="10365313" cy="6032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/>
              <a:t>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041080" y="1135666"/>
            <a:ext cx="2641600" cy="8534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C0A0C-D2BF-F54B-AC69-85D92687E128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49C382-F21B-4F65-934A-3F0D2F50233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43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49BC0-8F7C-AD4E-A5EF-723D6509022B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6DE60-C711-4BA1-89FA-B3D593B70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9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2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4954-FBA6-004C-9F64-B5906C49353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B4A79-6BE8-40EC-BDB0-48DD8C437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63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5EC9-DAF2-2246-B1A8-BF50D3A94F16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3442-E96E-4C6E-8722-C73A57029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68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55653" y="304800"/>
            <a:ext cx="10678583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BCBA9-A64B-4A40-8440-30FE5787C8B2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A81-C5CE-4C6A-B06A-8C63994BD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5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EB70-B654-4058-838F-8806615D9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92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17D4-0CBA-41AA-B1E7-777C77D31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4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A401-5AD9-944A-97D0-B7D938414F8F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24B7B-9641-4218-96EA-4FB23F3BE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34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3F11-29DF-7F43-BDD3-524D0F58A418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F7E86-116C-4042-9219-A367F613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8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4152-BEE6-8740-8BC2-BEA8A9605BAA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BF7A6-B673-4A63-84E3-2FA03A2DC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4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1308E-237D-9F4E-8509-7AA24F98750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0A00-DFEE-41D0-B888-E25B8595F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9DA4E-5C6F-FB47-BC01-AAA2D0AD43C8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8893-B835-4572-8C64-ECF747F24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8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90F44-F846-E443-858D-216A0A768584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18B23-9643-4F6C-A294-67F1FB31C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0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0"/>
            <a:ext cx="10668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1" y="908050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381753"/>
            <a:ext cx="2641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7BCF5363-C0A9-D348-A026-116C987FE407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1"/>
            <a:ext cx="2641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0149C382-F21B-4F65-934A-3F0D2F502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152546" y="212876"/>
            <a:ext cx="2640971" cy="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7.png"/><Relationship Id="rId5" Type="http://schemas.openxmlformats.org/officeDocument/2006/relationships/image" Target="../media/image13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7.pn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17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3.wmf"/><Relationship Id="rId9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.emf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8.png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tags" Target="../tags/tag4.xml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5" Type="http://schemas.openxmlformats.org/officeDocument/2006/relationships/tags" Target="../tags/tag6.xml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tags" Target="../tags/tag5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g"/><Relationship Id="rId4" Type="http://schemas.openxmlformats.org/officeDocument/2006/relationships/image" Target="../media/image10.wmf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机器学习入门</a:t>
            </a:r>
          </a:p>
        </p:txBody>
      </p:sp>
    </p:spTree>
    <p:extLst>
      <p:ext uri="{BB962C8B-B14F-4D97-AF65-F5344CB8AC3E}">
        <p14:creationId xmlns:p14="http://schemas.microsoft.com/office/powerpoint/2010/main" val="10639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9F269-BE5F-4251-8EE3-D3B207D7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DEE5A-D5C1-4B57-B7EE-61483325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059747-7DCE-498E-9C00-87842F1D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" name="圖片 4">
            <a:extLst>
              <a:ext uri="{FF2B5EF4-FFF2-40B4-BE49-F238E27FC236}">
                <a16:creationId xmlns:a16="http://schemas.microsoft.com/office/drawing/2014/main" id="{AD60FF85-BB82-48C3-A8D5-F3FE31FE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8" y="2212985"/>
            <a:ext cx="4657932" cy="1690978"/>
          </a:xfrm>
          <a:prstGeom prst="rect">
            <a:avLst/>
          </a:prstGeom>
        </p:spPr>
      </p:pic>
      <p:sp>
        <p:nvSpPr>
          <p:cNvPr id="8" name="圓柱 5">
            <a:extLst>
              <a:ext uri="{FF2B5EF4-FFF2-40B4-BE49-F238E27FC236}">
                <a16:creationId xmlns:a16="http://schemas.microsoft.com/office/drawing/2014/main" id="{A4910C58-B916-4377-8A20-3433B9850A89}"/>
              </a:ext>
            </a:extLst>
          </p:cNvPr>
          <p:cNvSpPr/>
          <p:nvPr/>
        </p:nvSpPr>
        <p:spPr>
          <a:xfrm>
            <a:off x="1369789" y="187554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</a:t>
            </a:r>
            <a:endParaRPr lang="en-US" altLang="zh-CN" sz="2400" dirty="0"/>
          </a:p>
          <a:p>
            <a:pPr algn="ctr"/>
            <a:r>
              <a:rPr lang="zh-CN" altLang="en-US" sz="2400" dirty="0"/>
              <a:t>函数</a:t>
            </a:r>
            <a:endParaRPr lang="zh-TW" altLang="en-US" sz="2400" dirty="0"/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DB4A9ABD-5112-4CDC-A5E0-E36AF7F71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384272"/>
              </p:ext>
            </p:extLst>
          </p:nvPr>
        </p:nvGraphicFramePr>
        <p:xfrm>
          <a:off x="3101933" y="2504575"/>
          <a:ext cx="1419559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33" y="2504575"/>
                        <a:ext cx="1419559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群組 8">
            <a:extLst>
              <a:ext uri="{FF2B5EF4-FFF2-40B4-BE49-F238E27FC236}">
                <a16:creationId xmlns:a16="http://schemas.microsoft.com/office/drawing/2014/main" id="{86701675-F63F-493D-9E34-74AA169451B4}"/>
              </a:ext>
            </a:extLst>
          </p:cNvPr>
          <p:cNvGrpSpPr/>
          <p:nvPr/>
        </p:nvGrpSpPr>
        <p:grpSpPr>
          <a:xfrm>
            <a:off x="7776562" y="1158251"/>
            <a:ext cx="3342513" cy="827342"/>
            <a:chOff x="4749800" y="2047360"/>
            <a:chExt cx="3342513" cy="827342"/>
          </a:xfrm>
        </p:grpSpPr>
        <p:graphicFrame>
          <p:nvGraphicFramePr>
            <p:cNvPr id="11" name="Object 12">
              <a:extLst>
                <a:ext uri="{FF2B5EF4-FFF2-40B4-BE49-F238E27FC236}">
                  <a16:creationId xmlns:a16="http://schemas.microsoft.com/office/drawing/2014/main" id="{040F69FC-3664-4FA8-B1DA-31B1C77DBB7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字方塊 75">
              <a:extLst>
                <a:ext uri="{FF2B5EF4-FFF2-40B4-BE49-F238E27FC236}">
                  <a16:creationId xmlns:a16="http://schemas.microsoft.com/office/drawing/2014/main" id="{670B65FB-1B58-460A-A2C7-9B516017E47F}"/>
                </a:ext>
              </a:extLst>
            </p:cNvPr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13" name="Picture 12" descr="https://encrypted-tbn1.gstatic.com/images?q=tbn:ANd9GcRcwlRKAlSIaCI4W5PRYVbuBQQXifF-56bFqAjh9DMe-_3Lh8_YKw">
              <a:extLst>
                <a:ext uri="{FF2B5EF4-FFF2-40B4-BE49-F238E27FC236}">
                  <a16:creationId xmlns:a16="http://schemas.microsoft.com/office/drawing/2014/main" id="{8C80662D-B3B1-445B-954A-759D044D7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B6644981-91B8-4F8D-ADBA-C049EED9F47D}"/>
              </a:ext>
            </a:extLst>
          </p:cNvPr>
          <p:cNvSpPr txBox="1"/>
          <p:nvPr/>
        </p:nvSpPr>
        <p:spPr>
          <a:xfrm>
            <a:off x="6547011" y="963607"/>
            <a:ext cx="144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图像识别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5" name="文字方塊 17">
            <a:extLst>
              <a:ext uri="{FF2B5EF4-FFF2-40B4-BE49-F238E27FC236}">
                <a16:creationId xmlns:a16="http://schemas.microsoft.com/office/drawing/2014/main" id="{CD148FFE-0C1A-43A6-BF00-843E46F6C4A9}"/>
              </a:ext>
            </a:extLst>
          </p:cNvPr>
          <p:cNvSpPr txBox="1"/>
          <p:nvPr/>
        </p:nvSpPr>
        <p:spPr>
          <a:xfrm>
            <a:off x="3101935" y="1968522"/>
            <a:ext cx="141956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6" name="圓柱 22">
            <a:extLst>
              <a:ext uri="{FF2B5EF4-FFF2-40B4-BE49-F238E27FC236}">
                <a16:creationId xmlns:a16="http://schemas.microsoft.com/office/drawing/2014/main" id="{C2AC9E2D-2713-4B72-979B-D486E2F2639C}"/>
              </a:ext>
            </a:extLst>
          </p:cNvPr>
          <p:cNvSpPr/>
          <p:nvPr/>
        </p:nvSpPr>
        <p:spPr>
          <a:xfrm>
            <a:off x="1311010" y="505664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7" name="圓角矩形 26">
            <a:extLst>
              <a:ext uri="{FF2B5EF4-FFF2-40B4-BE49-F238E27FC236}">
                <a16:creationId xmlns:a16="http://schemas.microsoft.com/office/drawing/2014/main" id="{BA910896-9C8A-4898-8A5B-12C3717695B2}"/>
              </a:ext>
            </a:extLst>
          </p:cNvPr>
          <p:cNvSpPr/>
          <p:nvPr/>
        </p:nvSpPr>
        <p:spPr>
          <a:xfrm>
            <a:off x="1173109" y="350248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</a:t>
            </a:r>
            <a:r>
              <a:rPr lang="en-US" altLang="zh-CN" sz="2400" dirty="0"/>
              <a:t>f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pPr algn="ctr"/>
            <a:r>
              <a:rPr lang="zh-CN" altLang="en-US" sz="2400" dirty="0"/>
              <a:t>表现</a:t>
            </a:r>
            <a:endParaRPr lang="en-US" altLang="zh-TW" sz="2400" baseline="30000" dirty="0"/>
          </a:p>
        </p:txBody>
      </p:sp>
      <p:cxnSp>
        <p:nvCxnSpPr>
          <p:cNvPr id="18" name="直線單箭頭接點 27">
            <a:extLst>
              <a:ext uri="{FF2B5EF4-FFF2-40B4-BE49-F238E27FC236}">
                <a16:creationId xmlns:a16="http://schemas.microsoft.com/office/drawing/2014/main" id="{46B85095-3D68-40D1-8931-E74F8BFC4A97}"/>
              </a:ext>
            </a:extLst>
          </p:cNvPr>
          <p:cNvCxnSpPr/>
          <p:nvPr/>
        </p:nvCxnSpPr>
        <p:spPr>
          <a:xfrm flipV="1">
            <a:off x="2150214" y="461511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28">
            <a:extLst>
              <a:ext uri="{FF2B5EF4-FFF2-40B4-BE49-F238E27FC236}">
                <a16:creationId xmlns:a16="http://schemas.microsoft.com/office/drawing/2014/main" id="{A206D4A2-B23E-47CB-8E7C-FB5098DFC78F}"/>
              </a:ext>
            </a:extLst>
          </p:cNvPr>
          <p:cNvCxnSpPr/>
          <p:nvPr/>
        </p:nvCxnSpPr>
        <p:spPr>
          <a:xfrm>
            <a:off x="2150214" y="299974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35">
            <a:extLst>
              <a:ext uri="{FF2B5EF4-FFF2-40B4-BE49-F238E27FC236}">
                <a16:creationId xmlns:a16="http://schemas.microsoft.com/office/drawing/2014/main" id="{0A08F64A-9EC0-49B2-84C0-50B4665A68B2}"/>
              </a:ext>
            </a:extLst>
          </p:cNvPr>
          <p:cNvSpPr txBox="1"/>
          <p:nvPr/>
        </p:nvSpPr>
        <p:spPr>
          <a:xfrm>
            <a:off x="7173985" y="2809892"/>
            <a:ext cx="1205154" cy="46166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更好</a:t>
            </a:r>
            <a:r>
              <a:rPr lang="en-US" altLang="zh-TW" sz="2400" dirty="0"/>
              <a:t>!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F11FF2-B145-4B42-B084-B85010584F4B}"/>
              </a:ext>
            </a:extLst>
          </p:cNvPr>
          <p:cNvSpPr/>
          <p:nvPr/>
        </p:nvSpPr>
        <p:spPr>
          <a:xfrm>
            <a:off x="7653552" y="554975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37">
            <a:extLst>
              <a:ext uri="{FF2B5EF4-FFF2-40B4-BE49-F238E27FC236}">
                <a16:creationId xmlns:a16="http://schemas.microsoft.com/office/drawing/2014/main" id="{27F61E55-40D2-48CA-B2A4-3CCAE158D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499" y="4508249"/>
            <a:ext cx="931280" cy="1051432"/>
          </a:xfrm>
          <a:prstGeom prst="rect">
            <a:avLst/>
          </a:prstGeom>
        </p:spPr>
      </p:pic>
      <p:pic>
        <p:nvPicPr>
          <p:cNvPr id="23" name="圖片 38">
            <a:extLst>
              <a:ext uri="{FF2B5EF4-FFF2-40B4-BE49-F238E27FC236}">
                <a16:creationId xmlns:a16="http://schemas.microsoft.com/office/drawing/2014/main" id="{F6E24B6C-ACFB-4945-9215-71CF20EB2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308" y="4484585"/>
            <a:ext cx="899978" cy="1075096"/>
          </a:xfrm>
          <a:prstGeom prst="rect">
            <a:avLst/>
          </a:prstGeom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2077EC58-688B-45DA-9585-8B5EFF747C21}"/>
              </a:ext>
            </a:extLst>
          </p:cNvPr>
          <p:cNvSpPr txBox="1"/>
          <p:nvPr/>
        </p:nvSpPr>
        <p:spPr>
          <a:xfrm>
            <a:off x="9137238" y="55544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40">
            <a:extLst>
              <a:ext uri="{FF2B5EF4-FFF2-40B4-BE49-F238E27FC236}">
                <a16:creationId xmlns:a16="http://schemas.microsoft.com/office/drawing/2014/main" id="{9B562F25-BDA7-4165-AFD0-755F0492DDD4}"/>
              </a:ext>
            </a:extLst>
          </p:cNvPr>
          <p:cNvSpPr txBox="1"/>
          <p:nvPr/>
        </p:nvSpPr>
        <p:spPr>
          <a:xfrm>
            <a:off x="10265034" y="5517192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41">
            <a:extLst>
              <a:ext uri="{FF2B5EF4-FFF2-40B4-BE49-F238E27FC236}">
                <a16:creationId xmlns:a16="http://schemas.microsoft.com/office/drawing/2014/main" id="{553DEC0C-4B49-4913-BCEC-5D63BB85CC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9815" y="4484585"/>
            <a:ext cx="823790" cy="106326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3BD42B8-3326-4826-B0D6-BDA00A58F35C}"/>
              </a:ext>
            </a:extLst>
          </p:cNvPr>
          <p:cNvSpPr/>
          <p:nvPr/>
        </p:nvSpPr>
        <p:spPr>
          <a:xfrm>
            <a:off x="5559526" y="4719927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44BEC7-2CBA-49D3-A79C-080951F115D9}"/>
              </a:ext>
            </a:extLst>
          </p:cNvPr>
          <p:cNvSpPr/>
          <p:nvPr/>
        </p:nvSpPr>
        <p:spPr>
          <a:xfrm>
            <a:off x="5415316" y="5513418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10278E6-750A-4352-9346-FBC6383426E2}"/>
              </a:ext>
            </a:extLst>
          </p:cNvPr>
          <p:cNvSpPr/>
          <p:nvPr/>
        </p:nvSpPr>
        <p:spPr>
          <a:xfrm>
            <a:off x="5441241" y="4310003"/>
            <a:ext cx="5875796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页脚占位符 4">
            <a:extLst>
              <a:ext uri="{FF2B5EF4-FFF2-40B4-BE49-F238E27FC236}">
                <a16:creationId xmlns:a16="http://schemas.microsoft.com/office/drawing/2014/main" id="{695CF0EE-630A-4A8F-A959-CFD22241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753"/>
            <a:ext cx="3860800" cy="3397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7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/>
      <p:bldP spid="24" grpId="0"/>
      <p:bldP spid="25" grpId="0"/>
      <p:bldP spid="27" grpId="0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1F3B5-A64D-4DCA-9CCC-7F0B3E5C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07CC5-4A08-4769-88D9-A1F0705A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F1510-3F67-489C-A753-6C05543F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F7477-5D18-493B-A5F8-5A256123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7" name="圓柱 5">
            <a:extLst>
              <a:ext uri="{FF2B5EF4-FFF2-40B4-BE49-F238E27FC236}">
                <a16:creationId xmlns:a16="http://schemas.microsoft.com/office/drawing/2014/main" id="{13C5A888-600E-40BA-B575-C62CA28FAFBB}"/>
              </a:ext>
            </a:extLst>
          </p:cNvPr>
          <p:cNvSpPr/>
          <p:nvPr/>
        </p:nvSpPr>
        <p:spPr>
          <a:xfrm>
            <a:off x="1114000" y="1505682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一系列函数</a:t>
            </a:r>
            <a:endParaRPr lang="zh-TW" altLang="en-US" sz="2400" dirty="0"/>
          </a:p>
        </p:txBody>
      </p: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B342BC5F-B650-4540-9688-EFCEDE2DC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79126"/>
              </p:ext>
            </p:extLst>
          </p:nvPr>
        </p:nvGraphicFramePr>
        <p:xfrm>
          <a:off x="2846144" y="2134708"/>
          <a:ext cx="1318331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144" y="2134708"/>
                        <a:ext cx="1318331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17">
            <a:extLst>
              <a:ext uri="{FF2B5EF4-FFF2-40B4-BE49-F238E27FC236}">
                <a16:creationId xmlns:a16="http://schemas.microsoft.com/office/drawing/2014/main" id="{2CAA0C11-3A8B-40A7-A982-7BB53CDC819F}"/>
              </a:ext>
            </a:extLst>
          </p:cNvPr>
          <p:cNvSpPr txBox="1"/>
          <p:nvPr/>
        </p:nvSpPr>
        <p:spPr>
          <a:xfrm>
            <a:off x="2846146" y="1598655"/>
            <a:ext cx="131833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0" name="圓柱 22">
            <a:extLst>
              <a:ext uri="{FF2B5EF4-FFF2-40B4-BE49-F238E27FC236}">
                <a16:creationId xmlns:a16="http://schemas.microsoft.com/office/drawing/2014/main" id="{4689B7FC-28CB-4E77-AA46-F3899D14A7C7}"/>
              </a:ext>
            </a:extLst>
          </p:cNvPr>
          <p:cNvSpPr/>
          <p:nvPr/>
        </p:nvSpPr>
        <p:spPr>
          <a:xfrm>
            <a:off x="1055221" y="4686775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1" name="圓角矩形 26">
            <a:extLst>
              <a:ext uri="{FF2B5EF4-FFF2-40B4-BE49-F238E27FC236}">
                <a16:creationId xmlns:a16="http://schemas.microsoft.com/office/drawing/2014/main" id="{9DD17BD5-9907-471E-A83F-29D943BAD1CF}"/>
              </a:ext>
            </a:extLst>
          </p:cNvPr>
          <p:cNvSpPr/>
          <p:nvPr/>
        </p:nvSpPr>
        <p:spPr>
          <a:xfrm>
            <a:off x="917320" y="3132613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函数的表现</a:t>
            </a:r>
            <a:endParaRPr lang="en-US" altLang="zh-TW" sz="2400" baseline="30000" dirty="0"/>
          </a:p>
        </p:txBody>
      </p:sp>
      <p:cxnSp>
        <p:nvCxnSpPr>
          <p:cNvPr id="12" name="直線單箭頭接點 27">
            <a:extLst>
              <a:ext uri="{FF2B5EF4-FFF2-40B4-BE49-F238E27FC236}">
                <a16:creationId xmlns:a16="http://schemas.microsoft.com/office/drawing/2014/main" id="{FA22C4C8-C34F-4BC3-87E1-C118C0554106}"/>
              </a:ext>
            </a:extLst>
          </p:cNvPr>
          <p:cNvCxnSpPr/>
          <p:nvPr/>
        </p:nvCxnSpPr>
        <p:spPr>
          <a:xfrm flipV="1">
            <a:off x="1894425" y="4245247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28">
            <a:extLst>
              <a:ext uri="{FF2B5EF4-FFF2-40B4-BE49-F238E27FC236}">
                <a16:creationId xmlns:a16="http://schemas.microsoft.com/office/drawing/2014/main" id="{B17D1325-CC48-4623-97BF-443E5683FC4B}"/>
              </a:ext>
            </a:extLst>
          </p:cNvPr>
          <p:cNvCxnSpPr/>
          <p:nvPr/>
        </p:nvCxnSpPr>
        <p:spPr>
          <a:xfrm>
            <a:off x="1894425" y="2629881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2221F9C-A2E1-455E-86C1-FC74E2207922}"/>
              </a:ext>
            </a:extLst>
          </p:cNvPr>
          <p:cNvSpPr/>
          <p:nvPr/>
        </p:nvSpPr>
        <p:spPr>
          <a:xfrm>
            <a:off x="3032624" y="564943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15" name="圖片 30">
            <a:extLst>
              <a:ext uri="{FF2B5EF4-FFF2-40B4-BE49-F238E27FC236}">
                <a16:creationId xmlns:a16="http://schemas.microsoft.com/office/drawing/2014/main" id="{B25A19E1-0BB5-4C02-82BC-71B53B7C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346" y="4574348"/>
            <a:ext cx="931280" cy="1051432"/>
          </a:xfrm>
          <a:prstGeom prst="rect">
            <a:avLst/>
          </a:prstGeom>
        </p:spPr>
      </p:pic>
      <p:pic>
        <p:nvPicPr>
          <p:cNvPr id="16" name="圖片 31">
            <a:extLst>
              <a:ext uri="{FF2B5EF4-FFF2-40B4-BE49-F238E27FC236}">
                <a16:creationId xmlns:a16="http://schemas.microsoft.com/office/drawing/2014/main" id="{528BF1DC-96E5-432E-930C-E42789F93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908" y="4574348"/>
            <a:ext cx="899978" cy="1075096"/>
          </a:xfrm>
          <a:prstGeom prst="rect">
            <a:avLst/>
          </a:prstGeom>
        </p:spPr>
      </p:pic>
      <p:sp>
        <p:nvSpPr>
          <p:cNvPr id="17" name="文字方塊 32">
            <a:extLst>
              <a:ext uri="{FF2B5EF4-FFF2-40B4-BE49-F238E27FC236}">
                <a16:creationId xmlns:a16="http://schemas.microsoft.com/office/drawing/2014/main" id="{C11864DB-A316-4618-AC61-927E470CCE7C}"/>
              </a:ext>
            </a:extLst>
          </p:cNvPr>
          <p:cNvSpPr txBox="1"/>
          <p:nvPr/>
        </p:nvSpPr>
        <p:spPr>
          <a:xfrm>
            <a:off x="4579627" y="5666798"/>
            <a:ext cx="95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8" name="文字方塊 33">
            <a:extLst>
              <a:ext uri="{FF2B5EF4-FFF2-40B4-BE49-F238E27FC236}">
                <a16:creationId xmlns:a16="http://schemas.microsoft.com/office/drawing/2014/main" id="{A9C145A0-8904-479A-95AC-D2AC4E35ACC6}"/>
              </a:ext>
            </a:extLst>
          </p:cNvPr>
          <p:cNvSpPr txBox="1"/>
          <p:nvPr/>
        </p:nvSpPr>
        <p:spPr>
          <a:xfrm>
            <a:off x="5735164" y="5625780"/>
            <a:ext cx="111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19" name="圖片 34">
            <a:extLst>
              <a:ext uri="{FF2B5EF4-FFF2-40B4-BE49-F238E27FC236}">
                <a16:creationId xmlns:a16="http://schemas.microsoft.com/office/drawing/2014/main" id="{A038C83F-7859-4E23-AC82-58985F09E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168" y="4586168"/>
            <a:ext cx="823790" cy="1063264"/>
          </a:xfrm>
          <a:prstGeom prst="rect">
            <a:avLst/>
          </a:prstGeom>
        </p:spPr>
      </p:pic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96426069-D24E-4BD7-82BB-1B73EFEF1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28497"/>
              </p:ext>
            </p:extLst>
          </p:nvPr>
        </p:nvGraphicFramePr>
        <p:xfrm>
          <a:off x="4907027" y="3685701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" name="方程式" r:id="rId8" imgW="203040" imgH="228600" progId="Equation.3">
                  <p:embed/>
                </p:oleObj>
              </mc:Choice>
              <mc:Fallback>
                <p:oleObj name="方程式" r:id="rId8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027" y="3685701"/>
                        <a:ext cx="433387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4">
            <a:extLst>
              <a:ext uri="{FF2B5EF4-FFF2-40B4-BE49-F238E27FC236}">
                <a16:creationId xmlns:a16="http://schemas.microsoft.com/office/drawing/2014/main" id="{3E25C831-FB74-41F0-AA84-D84356E0AF3F}"/>
              </a:ext>
            </a:extLst>
          </p:cNvPr>
          <p:cNvSpPr txBox="1"/>
          <p:nvPr/>
        </p:nvSpPr>
        <p:spPr>
          <a:xfrm>
            <a:off x="3319163" y="3203884"/>
            <a:ext cx="34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选择表现最好的函数</a:t>
            </a:r>
            <a:endParaRPr lang="zh-TW" altLang="en-US" sz="2000" dirty="0"/>
          </a:p>
        </p:txBody>
      </p:sp>
      <p:cxnSp>
        <p:nvCxnSpPr>
          <p:cNvPr id="22" name="直線單箭頭接點 25">
            <a:extLst>
              <a:ext uri="{FF2B5EF4-FFF2-40B4-BE49-F238E27FC236}">
                <a16:creationId xmlns:a16="http://schemas.microsoft.com/office/drawing/2014/main" id="{53A5D98D-FBCD-45B4-B8B8-4A768E39354F}"/>
              </a:ext>
            </a:extLst>
          </p:cNvPr>
          <p:cNvCxnSpPr>
            <a:cxnSpLocks/>
          </p:cNvCxnSpPr>
          <p:nvPr/>
        </p:nvCxnSpPr>
        <p:spPr>
          <a:xfrm>
            <a:off x="2846145" y="3685701"/>
            <a:ext cx="538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圓角矩形 37">
            <a:extLst>
              <a:ext uri="{FF2B5EF4-FFF2-40B4-BE49-F238E27FC236}">
                <a16:creationId xmlns:a16="http://schemas.microsoft.com/office/drawing/2014/main" id="{F4E281F4-8ADF-4B41-A0A7-3C8616D02E03}"/>
              </a:ext>
            </a:extLst>
          </p:cNvPr>
          <p:cNvSpPr/>
          <p:nvPr/>
        </p:nvSpPr>
        <p:spPr>
          <a:xfrm>
            <a:off x="8231333" y="3101221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</a:t>
            </a:r>
            <a:r>
              <a:rPr lang="zh-CN" altLang="en-US" sz="2400" dirty="0"/>
              <a:t>  使用</a:t>
            </a:r>
            <a:endParaRPr lang="en-US" altLang="zh-TW" sz="2400" dirty="0"/>
          </a:p>
        </p:txBody>
      </p:sp>
      <p:cxnSp>
        <p:nvCxnSpPr>
          <p:cNvPr id="24" name="直線單箭頭接點 40">
            <a:extLst>
              <a:ext uri="{FF2B5EF4-FFF2-40B4-BE49-F238E27FC236}">
                <a16:creationId xmlns:a16="http://schemas.microsoft.com/office/drawing/2014/main" id="{EED9F2A7-BB3D-4DB0-A5FE-4D6726DB5890}"/>
              </a:ext>
            </a:extLst>
          </p:cNvPr>
          <p:cNvCxnSpPr/>
          <p:nvPr/>
        </p:nvCxnSpPr>
        <p:spPr>
          <a:xfrm flipV="1">
            <a:off x="9271062" y="42513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41">
            <a:extLst>
              <a:ext uri="{FF2B5EF4-FFF2-40B4-BE49-F238E27FC236}">
                <a16:creationId xmlns:a16="http://schemas.microsoft.com/office/drawing/2014/main" id="{3647F264-2339-4D70-BBD8-3C898E77A058}"/>
              </a:ext>
            </a:extLst>
          </p:cNvPr>
          <p:cNvCxnSpPr/>
          <p:nvPr/>
        </p:nvCxnSpPr>
        <p:spPr>
          <a:xfrm flipV="1">
            <a:off x="9247000" y="2603915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12">
            <a:extLst>
              <a:ext uri="{FF2B5EF4-FFF2-40B4-BE49-F238E27FC236}">
                <a16:creationId xmlns:a16="http://schemas.microsoft.com/office/drawing/2014/main" id="{A0956AA3-74B0-4839-9A31-5A2A28950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82210"/>
              </p:ext>
            </p:extLst>
          </p:nvPr>
        </p:nvGraphicFramePr>
        <p:xfrm>
          <a:off x="9608100" y="3415588"/>
          <a:ext cx="433388" cy="46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8100" y="3415588"/>
                        <a:ext cx="433388" cy="4621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4D67006C-9A71-4B9D-A460-CE8C4DA6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47" y="4903638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45">
            <a:extLst>
              <a:ext uri="{FF2B5EF4-FFF2-40B4-BE49-F238E27FC236}">
                <a16:creationId xmlns:a16="http://schemas.microsoft.com/office/drawing/2014/main" id="{00C6E81C-A033-4C81-A001-D621CD84248E}"/>
              </a:ext>
            </a:extLst>
          </p:cNvPr>
          <p:cNvSpPr txBox="1"/>
          <p:nvPr/>
        </p:nvSpPr>
        <p:spPr>
          <a:xfrm>
            <a:off x="8528309" y="2093106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AC2FDE-73E1-49AA-9B98-6BFAC871FAFD}"/>
              </a:ext>
            </a:extLst>
          </p:cNvPr>
          <p:cNvSpPr/>
          <p:nvPr/>
        </p:nvSpPr>
        <p:spPr>
          <a:xfrm>
            <a:off x="812800" y="1349612"/>
            <a:ext cx="6743120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74733E-FA25-4E88-AB42-320E3CA89A14}"/>
              </a:ext>
            </a:extLst>
          </p:cNvPr>
          <p:cNvSpPr/>
          <p:nvPr/>
        </p:nvSpPr>
        <p:spPr>
          <a:xfrm>
            <a:off x="7553498" y="1349612"/>
            <a:ext cx="3087606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47">
            <a:extLst>
              <a:ext uri="{FF2B5EF4-FFF2-40B4-BE49-F238E27FC236}">
                <a16:creationId xmlns:a16="http://schemas.microsoft.com/office/drawing/2014/main" id="{017A0524-DF83-490A-BF4B-E426793D8FD8}"/>
              </a:ext>
            </a:extLst>
          </p:cNvPr>
          <p:cNvSpPr txBox="1"/>
          <p:nvPr/>
        </p:nvSpPr>
        <p:spPr>
          <a:xfrm>
            <a:off x="5862418" y="1490526"/>
            <a:ext cx="14047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训练</a:t>
            </a:r>
            <a:endParaRPr lang="zh-TW" altLang="en-US" sz="2400" dirty="0"/>
          </a:p>
        </p:txBody>
      </p:sp>
      <p:sp>
        <p:nvSpPr>
          <p:cNvPr id="32" name="文字方塊 48">
            <a:extLst>
              <a:ext uri="{FF2B5EF4-FFF2-40B4-BE49-F238E27FC236}">
                <a16:creationId xmlns:a16="http://schemas.microsoft.com/office/drawing/2014/main" id="{2D346CE1-A373-4747-87DC-E08EDA429EBC}"/>
              </a:ext>
            </a:extLst>
          </p:cNvPr>
          <p:cNvSpPr txBox="1"/>
          <p:nvPr/>
        </p:nvSpPr>
        <p:spPr>
          <a:xfrm>
            <a:off x="7756892" y="1490527"/>
            <a:ext cx="12914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测试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CF628-4430-4B3F-AE2F-E19A55CCEFBD}"/>
              </a:ext>
            </a:extLst>
          </p:cNvPr>
          <p:cNvSpPr/>
          <p:nvPr/>
        </p:nvSpPr>
        <p:spPr>
          <a:xfrm>
            <a:off x="927335" y="1445363"/>
            <a:ext cx="3490967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0F3F945-585E-4A1F-94B5-CF3A08FD50C3}"/>
              </a:ext>
            </a:extLst>
          </p:cNvPr>
          <p:cNvSpPr/>
          <p:nvPr/>
        </p:nvSpPr>
        <p:spPr>
          <a:xfrm>
            <a:off x="927336" y="3122741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16AB394-5659-480E-BABE-2331F31E0EC6}"/>
              </a:ext>
            </a:extLst>
          </p:cNvPr>
          <p:cNvSpPr/>
          <p:nvPr/>
        </p:nvSpPr>
        <p:spPr>
          <a:xfrm>
            <a:off x="3201909" y="3110843"/>
            <a:ext cx="379707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52">
            <a:extLst>
              <a:ext uri="{FF2B5EF4-FFF2-40B4-BE49-F238E27FC236}">
                <a16:creationId xmlns:a16="http://schemas.microsoft.com/office/drawing/2014/main" id="{6D4B55D2-7DFD-4ABB-B5C8-39E4081FF0C7}"/>
              </a:ext>
            </a:extLst>
          </p:cNvPr>
          <p:cNvSpPr txBox="1"/>
          <p:nvPr/>
        </p:nvSpPr>
        <p:spPr>
          <a:xfrm>
            <a:off x="169195" y="2479772"/>
            <a:ext cx="139155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37" name="文字方塊 53">
            <a:extLst>
              <a:ext uri="{FF2B5EF4-FFF2-40B4-BE49-F238E27FC236}">
                <a16:creationId xmlns:a16="http://schemas.microsoft.com/office/drawing/2014/main" id="{50E29081-D45A-4F28-9EFF-5460C6A952AA}"/>
              </a:ext>
            </a:extLst>
          </p:cNvPr>
          <p:cNvSpPr txBox="1"/>
          <p:nvPr/>
        </p:nvSpPr>
        <p:spPr>
          <a:xfrm>
            <a:off x="113578" y="4190811"/>
            <a:ext cx="138028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38" name="文字方塊 54">
            <a:extLst>
              <a:ext uri="{FF2B5EF4-FFF2-40B4-BE49-F238E27FC236}">
                <a16:creationId xmlns:a16="http://schemas.microsoft.com/office/drawing/2014/main" id="{ACB38E13-E3DD-4362-8BF2-C842A6C48388}"/>
              </a:ext>
            </a:extLst>
          </p:cNvPr>
          <p:cNvSpPr txBox="1"/>
          <p:nvPr/>
        </p:nvSpPr>
        <p:spPr>
          <a:xfrm>
            <a:off x="3045539" y="3984838"/>
            <a:ext cx="1470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531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2FABF-4FB1-4F36-9513-8945F18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机器学习包括哪些？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CD801-DECC-4617-8BD3-2A35547A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机器学习场景</a:t>
            </a:r>
            <a:r>
              <a:rPr lang="en-US" altLang="zh-CN" sz="2000" dirty="0"/>
              <a:t>(</a:t>
            </a:r>
            <a:r>
              <a:rPr lang="en-US" altLang="zh-TW" sz="1800" dirty="0"/>
              <a:t>scenario)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监督学习 </a:t>
            </a:r>
            <a:r>
              <a:rPr lang="en-US" altLang="zh-CN" sz="1800" dirty="0"/>
              <a:t>(supervised learning)</a:t>
            </a:r>
          </a:p>
          <a:p>
            <a:pPr lvl="1"/>
            <a:r>
              <a:rPr lang="zh-CN" altLang="en-US" sz="1800" dirty="0"/>
              <a:t>非监督学习 </a:t>
            </a:r>
            <a:r>
              <a:rPr lang="en-US" altLang="zh-CN" sz="1800" dirty="0"/>
              <a:t>(unsupervised learning)</a:t>
            </a:r>
          </a:p>
          <a:p>
            <a:pPr lvl="1"/>
            <a:r>
              <a:rPr lang="zh-CN" altLang="en-US" sz="1800" dirty="0"/>
              <a:t>半监督学习 </a:t>
            </a:r>
            <a:r>
              <a:rPr lang="en-US" altLang="zh-CN" sz="1800" dirty="0"/>
              <a:t>(semi-supervised learning)</a:t>
            </a:r>
          </a:p>
          <a:p>
            <a:pPr lvl="1"/>
            <a:r>
              <a:rPr lang="zh-CN" altLang="en-US" sz="1800" dirty="0"/>
              <a:t>增强学习 </a:t>
            </a:r>
            <a:r>
              <a:rPr lang="en-US" altLang="zh-CN" sz="1800" dirty="0"/>
              <a:t>(reinforcement learning)</a:t>
            </a:r>
          </a:p>
          <a:p>
            <a:pPr lvl="1"/>
            <a:r>
              <a:rPr lang="zh-CN" altLang="en-US" sz="1800" dirty="0"/>
              <a:t>迁移学习 </a:t>
            </a:r>
            <a:r>
              <a:rPr lang="en-US" altLang="zh-CN" sz="1800" dirty="0"/>
              <a:t>(transfer learning)</a:t>
            </a:r>
          </a:p>
          <a:p>
            <a:pPr lvl="1"/>
            <a:r>
              <a:rPr lang="en-US" altLang="zh-CN" sz="1800" dirty="0"/>
              <a:t>……</a:t>
            </a:r>
          </a:p>
          <a:p>
            <a:r>
              <a:rPr lang="zh-CN" altLang="en-US" sz="2000" dirty="0"/>
              <a:t>机器学习任务</a:t>
            </a:r>
            <a:r>
              <a:rPr lang="en-US" altLang="zh-CN" sz="2000" dirty="0"/>
              <a:t>(task)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回归 </a:t>
            </a:r>
            <a:r>
              <a:rPr lang="en-US" altLang="zh-CN" sz="1800" dirty="0"/>
              <a:t>(regression)</a:t>
            </a:r>
          </a:p>
          <a:p>
            <a:pPr lvl="1"/>
            <a:r>
              <a:rPr lang="zh-CN" altLang="en-US" sz="1800" dirty="0"/>
              <a:t>分类 </a:t>
            </a:r>
            <a:r>
              <a:rPr lang="en-US" altLang="zh-CN" sz="1800" dirty="0"/>
              <a:t>(classification)</a:t>
            </a:r>
          </a:p>
          <a:p>
            <a:pPr lvl="1"/>
            <a:r>
              <a:rPr lang="zh-CN" altLang="en-US" sz="1800" dirty="0"/>
              <a:t>聚类 </a:t>
            </a:r>
            <a:r>
              <a:rPr lang="en-US" altLang="zh-CN" sz="1800" dirty="0"/>
              <a:t>(clustering)</a:t>
            </a:r>
          </a:p>
          <a:p>
            <a:pPr lvl="1"/>
            <a:r>
              <a:rPr lang="zh-CN" altLang="en-US" sz="1800" dirty="0"/>
              <a:t>降维 </a:t>
            </a:r>
            <a:r>
              <a:rPr lang="en-US" altLang="zh-CN" sz="1800" dirty="0"/>
              <a:t>(dimensionality reduction)</a:t>
            </a:r>
          </a:p>
          <a:p>
            <a:pPr lvl="1"/>
            <a:r>
              <a:rPr lang="zh-CN" altLang="en-US" sz="1800" dirty="0"/>
              <a:t>异常检测 </a:t>
            </a:r>
            <a:r>
              <a:rPr lang="en-US" altLang="zh-CN" sz="1800" dirty="0"/>
              <a:t>(anomaly detection)</a:t>
            </a:r>
          </a:p>
          <a:p>
            <a:pPr lvl="1"/>
            <a:r>
              <a:rPr lang="zh-CN" altLang="en-US" sz="1800" dirty="0"/>
              <a:t>结构预测 </a:t>
            </a:r>
            <a:r>
              <a:rPr lang="en-US" altLang="zh-CN" sz="1800" dirty="0"/>
              <a:t>(structured prediction)</a:t>
            </a:r>
          </a:p>
          <a:p>
            <a:pPr lvl="1"/>
            <a:r>
              <a:rPr lang="en-US" altLang="zh-CN" sz="1800" dirty="0"/>
              <a:t>……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8FBBD-1904-43DF-87E5-827E773A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48CA5-9EF4-4AA9-AC2E-8CA93B35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E97E5-38B6-483C-A03E-1007DD19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54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AECAB-F1F5-4970-9B27-3664D47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监督学习与非监督学习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54DA1-D7B2-4E6F-B664-AB3C21CA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监督学习：利用一组</a:t>
            </a:r>
            <a:r>
              <a:rPr lang="zh-CN" altLang="en-US" b="1" dirty="0"/>
              <a:t>有标记的数据</a:t>
            </a:r>
            <a:r>
              <a:rPr lang="zh-CN" altLang="en-US" dirty="0"/>
              <a:t>（</a:t>
            </a:r>
            <a:r>
              <a:rPr lang="en-US" altLang="zh-CN" dirty="0"/>
              <a:t>labeled data</a:t>
            </a:r>
            <a:r>
              <a:rPr lang="zh-CN" altLang="en-US" dirty="0"/>
              <a:t>）来进行训练。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非监督学习：利用一组</a:t>
            </a:r>
            <a:r>
              <a:rPr lang="zh-CN" altLang="en-US" b="1" dirty="0"/>
              <a:t>无标记的数据</a:t>
            </a:r>
            <a:r>
              <a:rPr lang="zh-CN" altLang="en-US" dirty="0"/>
              <a:t>（</a:t>
            </a:r>
            <a:r>
              <a:rPr lang="en-US" altLang="zh-CN" dirty="0"/>
              <a:t>unlabeled data</a:t>
            </a:r>
            <a:r>
              <a:rPr lang="zh-CN" altLang="en-US" dirty="0"/>
              <a:t>）来进行学习。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半监督学习：利用一组包括部分标记的数据和部分无标记的数据来进行训练。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B7D36-9DAA-4A61-8ACF-9B9A2C23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21D9D-CF75-401C-89BE-6BA073E7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E6159-A365-4D20-920B-6A048CB7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126" name="Picture 6" descr="“猫”的图片搜索结果">
            <a:extLst>
              <a:ext uri="{FF2B5EF4-FFF2-40B4-BE49-F238E27FC236}">
                <a16:creationId xmlns:a16="http://schemas.microsoft.com/office/drawing/2014/main" id="{AD96913F-3195-4EC9-9C8D-BEAA3483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1589871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“猫”的图片搜索结果">
            <a:extLst>
              <a:ext uri="{FF2B5EF4-FFF2-40B4-BE49-F238E27FC236}">
                <a16:creationId xmlns:a16="http://schemas.microsoft.com/office/drawing/2014/main" id="{9B70B574-4A67-4543-BECA-5BF688E3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1589871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EA8E6D-30C6-4A9A-BF0D-A02659CF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1589871"/>
            <a:ext cx="1328737" cy="862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25F0F6-8098-4048-A5A5-7F7BD2834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1589871"/>
            <a:ext cx="857248" cy="857248"/>
          </a:xfrm>
          <a:prstGeom prst="rect">
            <a:avLst/>
          </a:prstGeom>
        </p:spPr>
      </p:pic>
      <p:sp>
        <p:nvSpPr>
          <p:cNvPr id="18" name="文字方塊 39">
            <a:extLst>
              <a:ext uri="{FF2B5EF4-FFF2-40B4-BE49-F238E27FC236}">
                <a16:creationId xmlns:a16="http://schemas.microsoft.com/office/drawing/2014/main" id="{EB4A6560-0B3B-406B-9BAC-690FE129F6F1}"/>
              </a:ext>
            </a:extLst>
          </p:cNvPr>
          <p:cNvSpPr txBox="1"/>
          <p:nvPr/>
        </p:nvSpPr>
        <p:spPr>
          <a:xfrm>
            <a:off x="1794378" y="25782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9" name="文字方塊 40">
            <a:extLst>
              <a:ext uri="{FF2B5EF4-FFF2-40B4-BE49-F238E27FC236}">
                <a16:creationId xmlns:a16="http://schemas.microsoft.com/office/drawing/2014/main" id="{9540D4D3-1AA7-44D0-A5E3-25A9A600B5D9}"/>
              </a:ext>
            </a:extLst>
          </p:cNvPr>
          <p:cNvSpPr txBox="1"/>
          <p:nvPr/>
        </p:nvSpPr>
        <p:spPr>
          <a:xfrm>
            <a:off x="4641092" y="257823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20" name="文字方塊 39">
            <a:extLst>
              <a:ext uri="{FF2B5EF4-FFF2-40B4-BE49-F238E27FC236}">
                <a16:creationId xmlns:a16="http://schemas.microsoft.com/office/drawing/2014/main" id="{504A2DF6-0B7F-409F-816F-977F634B204C}"/>
              </a:ext>
            </a:extLst>
          </p:cNvPr>
          <p:cNvSpPr txBox="1"/>
          <p:nvPr/>
        </p:nvSpPr>
        <p:spPr>
          <a:xfrm>
            <a:off x="3112371" y="259158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1" name="文字方塊 40">
            <a:extLst>
              <a:ext uri="{FF2B5EF4-FFF2-40B4-BE49-F238E27FC236}">
                <a16:creationId xmlns:a16="http://schemas.microsoft.com/office/drawing/2014/main" id="{FCD63D29-D9B3-474F-9918-78F5EFE30854}"/>
              </a:ext>
            </a:extLst>
          </p:cNvPr>
          <p:cNvSpPr txBox="1"/>
          <p:nvPr/>
        </p:nvSpPr>
        <p:spPr>
          <a:xfrm>
            <a:off x="6231010" y="2591586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2" name="Picture 6" descr="“猫”的图片搜索结果">
            <a:extLst>
              <a:ext uri="{FF2B5EF4-FFF2-40B4-BE49-F238E27FC236}">
                <a16:creationId xmlns:a16="http://schemas.microsoft.com/office/drawing/2014/main" id="{81283274-5CEE-4E37-B3EB-85E1B0CA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3522016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“猫”的图片搜索结果">
            <a:extLst>
              <a:ext uri="{FF2B5EF4-FFF2-40B4-BE49-F238E27FC236}">
                <a16:creationId xmlns:a16="http://schemas.microsoft.com/office/drawing/2014/main" id="{826D2D49-1218-46F6-BF25-A8E10E8E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352201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D0E1AF-65A6-437F-9560-FFB32371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3522016"/>
            <a:ext cx="1328737" cy="8620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0C2078-7BF3-4F2F-B186-F7A05436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3522016"/>
            <a:ext cx="857248" cy="857248"/>
          </a:xfrm>
          <a:prstGeom prst="rect">
            <a:avLst/>
          </a:prstGeom>
        </p:spPr>
      </p:pic>
      <p:pic>
        <p:nvPicPr>
          <p:cNvPr id="26" name="Picture 6" descr="“猫”的图片搜索结果">
            <a:extLst>
              <a:ext uri="{FF2B5EF4-FFF2-40B4-BE49-F238E27FC236}">
                <a16:creationId xmlns:a16="http://schemas.microsoft.com/office/drawing/2014/main" id="{3AC3A9E7-2D87-4D61-AA5F-C3DDCF0C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4780700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“猫”的图片搜索结果">
            <a:extLst>
              <a:ext uri="{FF2B5EF4-FFF2-40B4-BE49-F238E27FC236}">
                <a16:creationId xmlns:a16="http://schemas.microsoft.com/office/drawing/2014/main" id="{0DE14F62-FC23-437D-B2E0-DBF75E44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4780700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CC9CCA1-5408-431F-89C1-18FB5670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4780700"/>
            <a:ext cx="1328737" cy="86201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52A63B6-E239-4BD0-A6C3-92AECE82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4780700"/>
            <a:ext cx="857248" cy="857248"/>
          </a:xfrm>
          <a:prstGeom prst="rect">
            <a:avLst/>
          </a:prstGeom>
        </p:spPr>
      </p:pic>
      <p:sp>
        <p:nvSpPr>
          <p:cNvPr id="30" name="文字方塊 39">
            <a:extLst>
              <a:ext uri="{FF2B5EF4-FFF2-40B4-BE49-F238E27FC236}">
                <a16:creationId xmlns:a16="http://schemas.microsoft.com/office/drawing/2014/main" id="{CDA6D0C3-39AB-45AC-AA29-BC02221852A3}"/>
              </a:ext>
            </a:extLst>
          </p:cNvPr>
          <p:cNvSpPr txBox="1"/>
          <p:nvPr/>
        </p:nvSpPr>
        <p:spPr>
          <a:xfrm>
            <a:off x="1794378" y="576906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BDB7D785-9EB9-4E68-BFBA-5B193E8D861D}"/>
              </a:ext>
            </a:extLst>
          </p:cNvPr>
          <p:cNvSpPr txBox="1"/>
          <p:nvPr/>
        </p:nvSpPr>
        <p:spPr>
          <a:xfrm>
            <a:off x="4641092" y="5769064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32" name="文字方塊 39">
            <a:extLst>
              <a:ext uri="{FF2B5EF4-FFF2-40B4-BE49-F238E27FC236}">
                <a16:creationId xmlns:a16="http://schemas.microsoft.com/office/drawing/2014/main" id="{555EFD52-BD58-4994-8DAE-E5A42C97A922}"/>
              </a:ext>
            </a:extLst>
          </p:cNvPr>
          <p:cNvSpPr txBox="1"/>
          <p:nvPr/>
        </p:nvSpPr>
        <p:spPr>
          <a:xfrm>
            <a:off x="3112371" y="578241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3" name="文字方塊 40">
            <a:extLst>
              <a:ext uri="{FF2B5EF4-FFF2-40B4-BE49-F238E27FC236}">
                <a16:creationId xmlns:a16="http://schemas.microsoft.com/office/drawing/2014/main" id="{8D19BE08-18F2-4AEF-BC15-8A09DD7C705B}"/>
              </a:ext>
            </a:extLst>
          </p:cNvPr>
          <p:cNvSpPr txBox="1"/>
          <p:nvPr/>
        </p:nvSpPr>
        <p:spPr>
          <a:xfrm>
            <a:off x="6231010" y="578241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5140" name="Picture 20" descr="“狗”的图片搜索结果">
            <a:extLst>
              <a:ext uri="{FF2B5EF4-FFF2-40B4-BE49-F238E27FC236}">
                <a16:creationId xmlns:a16="http://schemas.microsoft.com/office/drawing/2014/main" id="{9ACC94B5-726A-42EE-894C-BA7BE8CD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01" y="4774848"/>
            <a:ext cx="1127399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“猫”的图片搜索结果">
            <a:extLst>
              <a:ext uri="{FF2B5EF4-FFF2-40B4-BE49-F238E27FC236}">
                <a16:creationId xmlns:a16="http://schemas.microsoft.com/office/drawing/2014/main" id="{3D4A4F16-59C7-43C1-9C67-3082E88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319" y="4774848"/>
            <a:ext cx="1264118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33977-990F-48BD-8B10-3350156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为什么需要学习机器学习？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3B34B-D0CD-41D2-803C-8D19254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714152-BEE6-8740-8BC2-BEA8A9605BAA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ECB6E5-3012-43ED-96E1-F8AF9262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40F76-883C-40EF-9AD3-8C5834A1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5BF7A6-B673-4A63-84E3-2FA03A2DC2F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2" descr="ai head">
            <a:extLst>
              <a:ext uri="{FF2B5EF4-FFF2-40B4-BE49-F238E27FC236}">
                <a16:creationId xmlns:a16="http://schemas.microsoft.com/office/drawing/2014/main" id="{ACAC611B-6E57-4817-B16F-009B1A018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766233" y="1111624"/>
            <a:ext cx="10668000" cy="49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6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3AD3E-BE9E-42C6-B249-B76CE569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机器学习与数学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59A90-3F96-4C2A-9877-9F19781C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要深入了解机器学习（特别是深度学习）算法，需要一定的数学基础。</a:t>
            </a:r>
            <a:endParaRPr lang="en-US" altLang="zh-CN" dirty="0"/>
          </a:p>
          <a:p>
            <a:pPr lvl="1"/>
            <a:r>
              <a:rPr lang="zh-CN" altLang="en-US" dirty="0"/>
              <a:t>本课程以了解机器学习的基本原理与简单应用为主，对算法的原理部分简要说明。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如果你想更深入全面了解机器学习算法的原理，你需要了解：</a:t>
            </a:r>
            <a:endParaRPr lang="en-US" altLang="zh-CN" dirty="0"/>
          </a:p>
          <a:p>
            <a:pPr lvl="1"/>
            <a:r>
              <a:rPr lang="zh-CN" altLang="en-US" dirty="0"/>
              <a:t>线性代数：矩阵</a:t>
            </a:r>
            <a:r>
              <a:rPr lang="en-US" altLang="zh-CN" dirty="0"/>
              <a:t>/</a:t>
            </a:r>
            <a:r>
              <a:rPr lang="zh-CN" altLang="en-US" dirty="0"/>
              <a:t>向量运算（转置、逆、乘积）、矩阵论（空间、子空间、矩阵分解）等；</a:t>
            </a:r>
            <a:endParaRPr lang="en-US" altLang="zh-CN" dirty="0"/>
          </a:p>
          <a:p>
            <a:pPr lvl="1"/>
            <a:r>
              <a:rPr lang="zh-CN" altLang="en-US" dirty="0"/>
              <a:t>高等数学（微积分）：微分、积分、偏导、梯度等；</a:t>
            </a:r>
            <a:endParaRPr lang="en-US" altLang="zh-CN" dirty="0"/>
          </a:p>
          <a:p>
            <a:pPr lvl="1"/>
            <a:r>
              <a:rPr lang="zh-CN" altLang="en-US" dirty="0"/>
              <a:t>概率论：概率计算、贝叶斯公式、概率分布（正态分布、无偏估计）等；</a:t>
            </a:r>
            <a:endParaRPr lang="en-US" altLang="zh-CN" dirty="0"/>
          </a:p>
          <a:p>
            <a:pPr lvl="1"/>
            <a:r>
              <a:rPr lang="zh-CN" altLang="en-US" dirty="0"/>
              <a:t>最优化（凸优化）：范数、拉格朗日乘子法、</a:t>
            </a:r>
            <a:r>
              <a:rPr lang="en-US" altLang="zh-CN" dirty="0"/>
              <a:t>KTT</a:t>
            </a:r>
            <a:r>
              <a:rPr lang="zh-CN" altLang="en-US" dirty="0"/>
              <a:t>条件等。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825FE-4341-4CF0-941C-B4BABC1B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B2C1F-3E29-4D40-AE04-8AE26158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94379-8134-4263-994B-7087BE0D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0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C90B4-A40A-46C1-B377-D17BA45A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D590F-BDB6-4099-BAE5-F5750586A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周志华</a:t>
            </a:r>
            <a:r>
              <a:rPr lang="en-US" altLang="zh-CN" dirty="0"/>
              <a:t>.</a:t>
            </a:r>
            <a:r>
              <a:rPr lang="zh-CN" altLang="en-US" dirty="0"/>
              <a:t>机器学习</a:t>
            </a:r>
            <a:r>
              <a:rPr lang="en-US" altLang="zh-CN" dirty="0"/>
              <a:t>.</a:t>
            </a:r>
            <a:r>
              <a:rPr lang="zh-CN" altLang="en-US" dirty="0"/>
              <a:t>清华大学出版社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Ian </a:t>
            </a:r>
            <a:r>
              <a:rPr lang="en-US" altLang="zh-CN" dirty="0" err="1"/>
              <a:t>Goodfellow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, etc. Deep learning.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F9A90-79CD-46C9-A82B-361D2E39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90F6D-696D-4411-BC80-2EBFBBD0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F391A-119B-4975-904F-29D16D2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818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第二</a:t>
            </a:r>
            <a:r>
              <a:rPr kumimoji="1" lang="zh-CN" altLang="en-US"/>
              <a:t>章：回归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2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5A80D-18D6-42E1-BD49-64E88617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9A636946-A956-43FD-9D29-8526A6B369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</p:spPr>
            <p:txBody>
              <a:bodyPr anchor="ctr"/>
              <a:lstStyle/>
              <a:p>
                <a:r>
                  <a:rPr lang="zh-CN" altLang="en-US" dirty="0"/>
                  <a:t>监督学习：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已知的数据有</a:t>
                </a:r>
                <a:r>
                  <a:rPr lang="zh-CN" altLang="en-US" b="1" dirty="0"/>
                  <a:t>正确结果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回归 </a:t>
                </a:r>
                <a:r>
                  <a:rPr lang="en-US" altLang="zh-CN" dirty="0"/>
                  <a:t>(Regression)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预测的输出是</a:t>
                </a:r>
                <a:r>
                  <a:rPr lang="zh-CN" altLang="en-US" b="1" dirty="0"/>
                  <a:t>连续值</a:t>
                </a:r>
                <a:endParaRPr lang="en-US" altLang="zh-CN" b="1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dirty="0"/>
                  <a:t>符号表示：</a:t>
                </a:r>
                <a:endParaRPr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</a:t>
                </a:r>
                <a:r>
                  <a:rPr lang="zh-CN" altLang="en-US" dirty="0"/>
                  <a:t>表示为向量</a:t>
                </a:r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9A636946-A956-43FD-9D29-8526A6B36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  <a:blipFill>
                <a:blip r:embed="rId2"/>
                <a:stretch>
                  <a:fillRect l="-1121" r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3522E053-E523-498D-8B06-C20AB220B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ABF30-1F8F-4FD4-9AFB-3A8776AB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11ADB-4940-4F5F-8822-F66BFD15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57E66-7741-4638-BFCE-C6BE6F7B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16" name="内容占位符 6">
            <a:extLst>
              <a:ext uri="{FF2B5EF4-FFF2-40B4-BE49-F238E27FC236}">
                <a16:creationId xmlns:a16="http://schemas.microsoft.com/office/drawing/2014/main" id="{EB980026-D29F-4C6E-9BFC-18210325D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343242"/>
              </p:ext>
            </p:extLst>
          </p:nvPr>
        </p:nvGraphicFramePr>
        <p:xfrm>
          <a:off x="8224646" y="4284794"/>
          <a:ext cx="24255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2783">
                  <a:extLst>
                    <a:ext uri="{9D8B030D-6E8A-4147-A177-3AD203B41FA5}">
                      <a16:colId xmlns:a16="http://schemas.microsoft.com/office/drawing/2014/main" val="849694925"/>
                    </a:ext>
                  </a:extLst>
                </a:gridCol>
                <a:gridCol w="1212783">
                  <a:extLst>
                    <a:ext uri="{9D8B030D-6E8A-4147-A177-3AD203B41FA5}">
                      <a16:colId xmlns:a16="http://schemas.microsoft.com/office/drawing/2014/main" val="2032597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面积 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房价 </a:t>
                      </a:r>
                      <a:r>
                        <a:rPr lang="en-US" altLang="zh-CN" dirty="0"/>
                        <a:t>(y)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244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03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54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84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6CFFB-B21D-4816-8B60-4F694DE2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一元线性回归：模型选择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B2897-6538-42C2-ACB0-1A31F846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B425A-3171-4E97-89FA-80AFA748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5C4534-974F-4C9E-B28B-699F862B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BD0E0E32-A568-44E3-89AF-900661C8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假设：输出与输入之间的关系是线性的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模型：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1" dirty="0"/>
                  <a:t>是参数</a:t>
                </a:r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模型选择：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参数选取不同值时，对应不同函数。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哪个函数的表现最好？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如何选择出最好的函数？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D0E0E32-A568-44E3-89AF-900661C8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14">
            <a:extLst>
              <a:ext uri="{FF2B5EF4-FFF2-40B4-BE49-F238E27FC236}">
                <a16:creationId xmlns:a16="http://schemas.microsoft.com/office/drawing/2014/main" id="{CA915622-2D59-44FD-B4E4-7AD11D27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EA0638-0410-4EC6-84F4-1A23C7402721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67FD76-2C8E-4BD3-B647-AA153E470261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30E730C-2EF6-476D-B193-EB414A1C87EE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第一章：什么是机器学习</a:t>
            </a:r>
          </a:p>
        </p:txBody>
      </p:sp>
    </p:spTree>
    <p:extLst>
      <p:ext uri="{BB962C8B-B14F-4D97-AF65-F5344CB8AC3E}">
        <p14:creationId xmlns:p14="http://schemas.microsoft.com/office/powerpoint/2010/main" val="89116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0F6F0-C510-4BBE-89E6-A8C9A8A5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8605A4-A425-4CD5-8D59-3ADEED6DE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如何选择参数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lvl="1"/>
                <a:r>
                  <a:rPr lang="zh-CN" altLang="en-US" dirty="0"/>
                  <a:t>对于训练数据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尽可能接近。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残差</a:t>
                </a:r>
                <a:r>
                  <a:rPr lang="zh-CN" altLang="en-US" dirty="0"/>
                  <a:t>：预测值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与真实值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的差。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最小二乘法：使所有残差的平方和最小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损失函数（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）：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使损失函数最小的参数值即为最好的参数选择，这一过程就是模型的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训练</a:t>
                </a:r>
                <a:r>
                  <a:rPr lang="zh-CN" altLang="en-US" dirty="0"/>
                  <a:t>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线性回归就是根据损失函数的定义来学习出最佳的参数。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68605A4-A425-4CD5-8D59-3ADEED6DE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13FA6-F7A2-4197-B8DA-F29481A0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23841-CED2-4B9C-8F0A-FE5DBE6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AF170-3554-43A2-BA79-E5FF54F2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7" name="内容占位符 14">
            <a:extLst>
              <a:ext uri="{FF2B5EF4-FFF2-40B4-BE49-F238E27FC236}">
                <a16:creationId xmlns:a16="http://schemas.microsoft.com/office/drawing/2014/main" id="{9AFCF1CC-4784-410E-B4A4-0CEA25C2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93906AA-D657-4AAA-8F8D-DC8087721264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B6D09FB-D13D-47E9-A513-50281374E973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823F8C7-6F36-48A0-A850-97D4586184C8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r>
                  <a:rPr kumimoji="1" lang="zh-CN" altLang="en-US" sz="2800" dirty="0"/>
                  <a:t>模型：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𝑤𝑥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参数：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损失函数：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i="1">
                                    <a:latin typeface="Cambria Math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目标：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arg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kumimoji="1" lang="zh-CN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70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一元线性回归：如何学习出合适的参数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想象你站在一个山谷的某个位置，你的目的是走到谷底，应该怎么走？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类似地，损失函数就像山谷，初始时随机选取参数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就像你在山谷中的初始位置，最终要得到的使损失函数最小的参数取值就像山谷的谷底。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梯度下降：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梯度：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，表示函数在该点处沿着该方向变化最快，变化率最大。</a:t>
                </a:r>
                <a:endParaRPr lang="en-US" altLang="zh-CN" dirty="0"/>
              </a:p>
              <a:p>
                <a:pPr lvl="1"/>
                <a:r>
                  <a:rPr kumimoji="1" lang="zh-CN" altLang="en-US" dirty="0"/>
                  <a:t>想象把一个小球放到一个山谷中的位置，该小球滚动的方向的相反方向就是该点的梯度。</a:t>
                </a:r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3"/>
                <a:stretch>
                  <a:fillRect l="-1294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梯度下降算法：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初始时随机参数取值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循环：每次迭代沿负梯度方向“迈一小步”，更新参数值，使得损失函数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的值下降：</a:t>
                </a:r>
                <a:endParaRPr kumimoji="1" lang="en-US" altLang="zh-CN" dirty="0"/>
              </a:p>
              <a:p>
                <a:pPr lvl="1"/>
                <a:endParaRPr kumimoji="1" lang="en-US" altLang="zh-CN" b="0" i="1" dirty="0">
                  <a:latin typeface="Cambria Math" charset="0"/>
                  <a:sym typeface="Wingdings"/>
                </a:endParaRPr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当损失函数达到最小值的时候（两次迭代的损失函数的差小于一定的阈值），结束算法，输出参数值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思考：梯度下降一定能得到使损失函数最小的参数值吗？</a:t>
                </a: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6"/>
                <a:stretch>
                  <a:fillRect l="-1294" t="-982" r="-324" b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8513" y="4225196"/>
            <a:ext cx="5107821" cy="1803699"/>
          </a:xfrm>
        </p:spPr>
        <p:txBody>
          <a:bodyPr/>
          <a:lstStyle/>
          <a:p>
            <a:r>
              <a:rPr kumimoji="1" lang="zh-CN" altLang="en-US" dirty="0"/>
              <a:t>如果损失函数是单峰函数，则梯度下降可以收敛到</a:t>
            </a:r>
            <a:r>
              <a:rPr kumimoji="1" lang="zh-CN" altLang="en-US" b="1" dirty="0"/>
              <a:t>全局最小值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如果损失函数不保证单峰，则梯度下降只能保证收敛到</a:t>
            </a:r>
            <a:r>
              <a:rPr kumimoji="1" lang="zh-CN" altLang="en-US" b="1" dirty="0"/>
              <a:t>局部最小值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线性回归的损失函数是单峰凸函数。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52" y="1110493"/>
            <a:ext cx="4046296" cy="283328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60" y="1104524"/>
            <a:ext cx="4258879" cy="28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</p:spPr>
            <p:txBody>
              <a:bodyPr/>
              <a:lstStyle/>
              <a:p>
                <a:r>
                  <a:rPr kumimoji="1" lang="zh-CN" altLang="en-US" dirty="0">
                    <a:sym typeface="Wingdings"/>
                  </a:rPr>
                  <a:t>迭代式：</a:t>
                </a:r>
                <a:endParaRPr kumimoji="1" lang="en-US" altLang="zh-CN" dirty="0"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被称为学习率（一般需要手动设置）：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设置的过小：梯度下降过程会很慢；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设置的过大：梯度下降可能越过最小值，甚至导致损失函数的不收敛。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一般情况下，学习率设置在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-4</a:t>
                </a:r>
                <a:r>
                  <a:rPr kumimoji="1" lang="zh-CN" altLang="en-US" dirty="0"/>
                  <a:t>到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-2</a:t>
                </a:r>
                <a:r>
                  <a:rPr kumimoji="1" lang="zh-CN" altLang="en-US" dirty="0"/>
                  <a:t>之间。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  <a:blipFill rotWithShape="0">
                <a:blip r:embed="rId4"/>
                <a:stretch>
                  <a:fillRect l="-1104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65" y="1225629"/>
            <a:ext cx="3779668" cy="2519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67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批量梯度下降法（</a:t>
            </a:r>
            <a:r>
              <a:rPr lang="en-US" altLang="zh-CN" dirty="0"/>
              <a:t>Batch Gradient Descent,</a:t>
            </a:r>
            <a:r>
              <a:rPr lang="zh-CN" altLang="en-US" dirty="0"/>
              <a:t> </a:t>
            </a:r>
            <a:r>
              <a:rPr lang="en-US" altLang="zh-CN" dirty="0"/>
              <a:t>BGD</a:t>
            </a:r>
            <a:r>
              <a:rPr kumimoji="1" lang="zh-CN" altLang="en-US" dirty="0"/>
              <a:t>）：使用训练集的所有样本来计算梯度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优点：可以得到最优解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缺点：当样本数量很多时，训练过程很慢</a:t>
            </a:r>
            <a:endParaRPr kumimoji="1" lang="en-US" altLang="zh-CN" dirty="0"/>
          </a:p>
          <a:p>
            <a:r>
              <a:rPr kumimoji="1" lang="zh-CN" altLang="en-US" dirty="0"/>
              <a:t>随机梯度下降法（</a:t>
            </a:r>
            <a:r>
              <a:rPr kumimoji="1" lang="en-US" altLang="zh-CN" dirty="0"/>
              <a:t>Stochastic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）：从训练集中随机选取一个样本来计算梯度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优点：训练速度快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缺点：准确度下降，不一定保证最优；迭代次数较多</a:t>
            </a:r>
            <a:endParaRPr kumimoji="1" lang="en-US" altLang="zh-CN" dirty="0"/>
          </a:p>
          <a:p>
            <a:r>
              <a:rPr kumimoji="1" lang="zh-CN" altLang="en-US" dirty="0"/>
              <a:t>小批量梯度下降法（</a:t>
            </a:r>
            <a:r>
              <a:rPr kumimoji="1" lang="en-US" altLang="zh-CN" dirty="0"/>
              <a:t>Mini-batch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MBGD</a:t>
            </a:r>
            <a:r>
              <a:rPr kumimoji="1" lang="zh-CN" altLang="en-US" dirty="0"/>
              <a:t>）：从训练集中随机挑选若干个样本来计算梯度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兼顾前两种方法的优点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79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一元线性回归是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的一个特例，即只有一个特征的线性回归。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:endParaRPr kumimoji="1"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个训练实例的第</a:t>
                </a:r>
                <a:r>
                  <a:rPr lang="en-US" altLang="zh-CN" i="1" dirty="0"/>
                  <a:t>j</a:t>
                </a:r>
                <a:r>
                  <a:rPr lang="zh-CN" altLang="en-US" dirty="0"/>
                  <a:t>个特征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表示样本数量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表示特征数量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xmlns="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xmlns="" val="849694925"/>
                        </a:ext>
                      </a:extLst>
                    </a:gridCol>
                    <a:gridCol w="1185683"/>
                    <a:gridCol w="1185683"/>
                    <a:gridCol w="1185683">
                      <a:extLst>
                        <a:ext uri="{9D8B030D-6E8A-4147-A177-3AD203B41FA5}">
                          <a16:colId xmlns:a16="http://schemas.microsoft.com/office/drawing/2014/main" xmlns="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3" t="-3279" r="-3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13" t="-3279" r="-2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546" t="-3279" r="-1025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3279" r="-205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5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81786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520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假设：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多元线性回归：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或向量形式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要学习的参数：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=(</m:t>
                    </m:r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使用最小二乘法定义损失函数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学习一个参数组合的取值，使得损失函数值最小。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使用梯度下降法学习出最优的参数组合。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86" t="-982" b="-2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60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多元线性回归：正规方程法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使用梯度下降法求解最优参数时需要不断迭代得到；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zh-CN" altLang="en-US" b="1" dirty="0"/>
              <a:t>某些</a:t>
            </a:r>
            <a:r>
              <a:rPr kumimoji="1" lang="zh-CN" altLang="en-US" dirty="0"/>
              <a:t>机器学习问题（损失函数的最优化是凸优化问题），可以直接通过解析方法直接得到最优解，即正规方程。</a:t>
            </a:r>
            <a:endParaRPr kumimoji="1" lang="en-US" altLang="zh-CN" dirty="0"/>
          </a:p>
          <a:p>
            <a:r>
              <a:rPr kumimoji="1" lang="zh-CN" altLang="en-US" dirty="0"/>
              <a:t>线性回归问题可以使用正规方程求解最优参数值。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3" t="-3279" r="-3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513" t="-3279" r="-2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546" t="-3279" r="-102577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279" r="-2051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110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130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80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90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435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327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燕尾形箭头 6"/>
          <p:cNvSpPr/>
          <p:nvPr/>
        </p:nvSpPr>
        <p:spPr>
          <a:xfrm>
            <a:off x="6195508" y="3466009"/>
            <a:ext cx="1253765" cy="268086"/>
          </a:xfrm>
          <a:prstGeom prst="notchedRightArrow">
            <a:avLst>
              <a:gd name="adj1" fmla="val 50000"/>
              <a:gd name="adj2" fmla="val 116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1AAC50-8456-46EE-9E8B-4EA08C80E6F1}"/>
                  </a:ext>
                </a:extLst>
              </p:cNvPr>
              <p:cNvSpPr txBox="1"/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1AAC50-8456-46EE-9E8B-4EA08C8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blipFill rotWithShape="0">
                <a:blip r:embed="rId5"/>
                <a:stretch>
                  <a:fillRect l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3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6BEC1-8E01-4033-9E8D-E80CDC4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A2F31-B29B-4AD3-8BEB-CC1A791A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221C10-1A7A-4DA3-B090-F84BC1BF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3D4B4-E892-44B3-A996-95CC5C96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E5279-6EB8-4DAF-BEEF-B9DAAC2B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6146" name="Picture 2" descr="http://photocdn.sohu.com/20160119/mp55295281_1453182841488_2.jpeg">
            <a:extLst>
              <a:ext uri="{FF2B5EF4-FFF2-40B4-BE49-F238E27FC236}">
                <a16:creationId xmlns:a16="http://schemas.microsoft.com/office/drawing/2014/main" id="{116E99F8-60AE-47AB-8FA5-7919F5F4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17" y="1052516"/>
            <a:ext cx="9969965" cy="49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32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1FBAE-E92E-4481-AF01-812B86CD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多元线性回归：梯度下降法与正规方程法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976FB-6BBE-4CBB-BCD6-DA29C635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在定义了损失函数之后，梯度下降法与正规方程法都可以求解最优参数。</a:t>
            </a:r>
            <a:endParaRPr lang="en-US" altLang="zh-CN" dirty="0"/>
          </a:p>
          <a:p>
            <a:r>
              <a:rPr lang="zh-CN" altLang="en-US" dirty="0"/>
              <a:t>梯度下降法：</a:t>
            </a:r>
            <a:endParaRPr lang="en-US" altLang="zh-CN" dirty="0"/>
          </a:p>
          <a:p>
            <a:pPr lvl="1"/>
            <a:r>
              <a:rPr lang="zh-CN" altLang="en-US" dirty="0"/>
              <a:t>优点：可以应用到几乎所有机器学习问题</a:t>
            </a:r>
            <a:endParaRPr lang="en-US" altLang="zh-CN" dirty="0"/>
          </a:p>
          <a:p>
            <a:pPr lvl="1"/>
            <a:r>
              <a:rPr lang="zh-CN" altLang="en-US" dirty="0"/>
              <a:t>缺点：需要迭代多次</a:t>
            </a:r>
            <a:endParaRPr lang="en-US" altLang="zh-CN" dirty="0"/>
          </a:p>
          <a:p>
            <a:r>
              <a:rPr lang="zh-CN" altLang="en-US" dirty="0"/>
              <a:t>正规方程法：</a:t>
            </a:r>
            <a:endParaRPr lang="en-US" altLang="zh-CN" dirty="0"/>
          </a:p>
          <a:p>
            <a:pPr lvl="1"/>
            <a:r>
              <a:rPr lang="zh-CN" altLang="en-US" dirty="0"/>
              <a:t>优点：不需要迭代，结果保证最优</a:t>
            </a:r>
            <a:endParaRPr lang="en-US" altLang="zh-CN" dirty="0"/>
          </a:p>
          <a:p>
            <a:pPr lvl="1"/>
            <a:r>
              <a:rPr lang="zh-CN" altLang="en-US" dirty="0"/>
              <a:t>缺点：当特征特别多时运行时间长；并非所有问题都有解析解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E40C3-28D3-48EF-84FB-D4EEB39F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60080-96B0-40B0-BE64-3BCE9BD2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15B7A-FC3B-4A75-85E6-2ED9971B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12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C06B-92AF-4E39-8855-CB21008C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线性回归：框架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2A80A-52CF-4943-9661-439610A9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数据集准备：将数据集划分为训练集与测试集两部分</a:t>
            </a:r>
            <a:endParaRPr lang="en-US" altLang="zh-CN" dirty="0"/>
          </a:p>
          <a:p>
            <a:r>
              <a:rPr lang="zh-CN" altLang="en-US" dirty="0"/>
              <a:t>数据预处理：（如果有必要的话，）对数据进行适当的预处理</a:t>
            </a:r>
            <a:endParaRPr lang="en-US" altLang="zh-CN" dirty="0"/>
          </a:p>
          <a:p>
            <a:pPr lvl="1"/>
            <a:r>
              <a:rPr lang="en-US" altLang="zh-CN" dirty="0"/>
              <a:t>One-hot encoding</a:t>
            </a:r>
            <a:r>
              <a:rPr lang="zh-CN" altLang="en-US" dirty="0"/>
              <a:t>：如果某些特征是类别值，如何处理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训练：将训练集“喂”给回归器模型，模型通过某些方法求出最优的参数组合</a:t>
            </a:r>
            <a:endParaRPr lang="en-US" altLang="zh-CN" dirty="0"/>
          </a:p>
          <a:p>
            <a:r>
              <a:rPr lang="zh-CN" altLang="en-US" dirty="0"/>
              <a:t>测试：假设测试集的真实结果未知，将测试集传给模型得到预测结果</a:t>
            </a:r>
            <a:endParaRPr lang="en-US" altLang="zh-CN" dirty="0"/>
          </a:p>
          <a:p>
            <a:r>
              <a:rPr lang="zh-CN" altLang="en-US" dirty="0"/>
              <a:t>评估：将预测的结果与测试集的真实结果比对，评估模型预测的好与坏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C9ED1-12E8-4FB8-B644-F6B5E2D9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2E536-FC9F-4A06-BADA-62DC6F65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4560A-008F-40D2-86AC-411BC43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9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数据预处理：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如果某个特征是类别型数据，如何将其映射为数值型数据：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例如：某列特征为“操作系统”，取值包括：</a:t>
            </a:r>
            <a:r>
              <a:rPr kumimoji="1" lang="en-US" altLang="zh-CN" dirty="0"/>
              <a:t>Win,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OSX.</a:t>
            </a:r>
          </a:p>
          <a:p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r>
              <a:rPr kumimoji="1" lang="zh-CN" altLang="en-US" dirty="0"/>
              <a:t>（独热编码）：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将每个特征变为一个长度为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的向量，向量中只有一位为</a:t>
            </a:r>
            <a:r>
              <a:rPr kumimoji="1" lang="en-US" altLang="zh-CN" dirty="0"/>
              <a:t>1.</a:t>
            </a:r>
          </a:p>
          <a:p>
            <a:pPr lvl="1"/>
            <a:r>
              <a:rPr kumimoji="1" lang="zh-CN" altLang="en-US" dirty="0"/>
              <a:t>例如：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77760"/>
              </p:ext>
            </p:extLst>
          </p:nvPr>
        </p:nvGraphicFramePr>
        <p:xfrm>
          <a:off x="1690357" y="2970496"/>
          <a:ext cx="10026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36707"/>
              </p:ext>
            </p:extLst>
          </p:nvPr>
        </p:nvGraphicFramePr>
        <p:xfrm>
          <a:off x="4501661" y="2970496"/>
          <a:ext cx="2834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is_win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is_linux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虚尾箭头 8"/>
          <p:cNvSpPr/>
          <p:nvPr/>
        </p:nvSpPr>
        <p:spPr>
          <a:xfrm>
            <a:off x="3069771" y="3450872"/>
            <a:ext cx="1055077" cy="52260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60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回归：模型评估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如何评估一个回归模型结果的好与坏？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预测值与真实值越接近说明模型效果越好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均方误差</a:t>
                </a:r>
                <a:r>
                  <a:rPr kumimoji="1" lang="en-US" altLang="zh-CN" dirty="0"/>
                  <a:t>(Mean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Squared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Error,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MSE)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𝑀𝑆𝐸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dirty="0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1" i="1" dirty="0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551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多项式回归：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多项式回归可以转换为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：将每个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zh-CN" altLang="en-US" dirty="0"/>
                  <a:t>看成一个特征即可。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是超参数（</a:t>
                </a:r>
                <a:r>
                  <a:rPr kumimoji="1" lang="en-US" altLang="zh-CN" dirty="0"/>
                  <a:t>super-parameter</a:t>
                </a:r>
                <a:r>
                  <a:rPr kumimoji="1" lang="zh-CN" altLang="en-US" dirty="0"/>
                  <a:t>），需要手动调整。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 dirty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 dirty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35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AB94BA26-996E-4E3D-A935-7825752389CB}"/>
              </a:ext>
            </a:extLst>
          </p:cNvPr>
          <p:cNvSpPr txBox="1">
            <a:spLocks/>
          </p:cNvSpPr>
          <p:nvPr/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过拟合：如果数据有过多的特征，学习出来的模型可能会在训练集上“</a:t>
            </a:r>
            <a:r>
              <a:rPr kumimoji="1" lang="zh-CN" altLang="en-US" dirty="0">
                <a:solidFill>
                  <a:srgbClr val="FF0000"/>
                </a:solidFill>
              </a:rPr>
              <a:t>完美</a:t>
            </a:r>
            <a:r>
              <a:rPr kumimoji="1" lang="zh-CN" altLang="en-US" dirty="0"/>
              <a:t>”拟合，但对于测试集之外的数据则表现极差。</a:t>
            </a:r>
            <a:endParaRPr kumimoji="1" lang="en-US" altLang="zh-CN" dirty="0"/>
          </a:p>
          <a:p>
            <a:r>
              <a:rPr kumimoji="1" lang="zh-CN" altLang="en-US" dirty="0"/>
              <a:t>一般来说，过拟合表示在当前的数据规模上选择了过于复杂的模型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2" y="3256820"/>
            <a:ext cx="2960147" cy="197343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10" y="3256819"/>
            <a:ext cx="2960147" cy="1973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16" y="3256819"/>
            <a:ext cx="2960147" cy="19734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DF6CC3-80FA-4E22-AE87-111A8459A08A}"/>
              </a:ext>
            </a:extLst>
          </p:cNvPr>
          <p:cNvSpPr txBox="1"/>
          <p:nvPr/>
        </p:nvSpPr>
        <p:spPr>
          <a:xfrm>
            <a:off x="923922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欠拟合</a:t>
            </a:r>
            <a:r>
              <a:rPr lang="en-US" altLang="zh-CN" dirty="0"/>
              <a:t>(Underfit)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97B2FD-B689-4F20-AA7E-9FE00BE06238}"/>
              </a:ext>
            </a:extLst>
          </p:cNvPr>
          <p:cNvSpPr txBox="1"/>
          <p:nvPr/>
        </p:nvSpPr>
        <p:spPr>
          <a:xfrm>
            <a:off x="8085710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过拟合</a:t>
            </a:r>
            <a:r>
              <a:rPr lang="en-US" altLang="zh-CN" dirty="0"/>
              <a:t>(Overfit)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8DD817-169F-446A-9D68-16B3139D9F70}"/>
              </a:ext>
            </a:extLst>
          </p:cNvPr>
          <p:cNvSpPr txBox="1"/>
          <p:nvPr/>
        </p:nvSpPr>
        <p:spPr>
          <a:xfrm>
            <a:off x="923921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9312B2-4BB3-49DB-AC66-BBC929AC9802}"/>
              </a:ext>
            </a:extLst>
          </p:cNvPr>
          <p:cNvSpPr txBox="1"/>
          <p:nvPr/>
        </p:nvSpPr>
        <p:spPr>
          <a:xfrm>
            <a:off x="4504815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EE61D8-7E7E-4604-9D27-6D684C97703D}"/>
              </a:ext>
            </a:extLst>
          </p:cNvPr>
          <p:cNvSpPr txBox="1"/>
          <p:nvPr/>
        </p:nvSpPr>
        <p:spPr>
          <a:xfrm>
            <a:off x="8026400" y="2597347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72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如何判断模型是否过拟合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7" y="1549399"/>
            <a:ext cx="6793802" cy="227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87" y="3906210"/>
            <a:ext cx="3495431" cy="23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5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BBC75-7127-4920-853C-5C193391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过拟合与正则化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9EEE-1411-480B-B8B2-E35E5FB77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如何解决过拟合问题？</a:t>
            </a:r>
            <a:endParaRPr lang="en-US" altLang="zh-CN" dirty="0"/>
          </a:p>
          <a:p>
            <a:pPr lvl="1"/>
            <a:r>
              <a:rPr lang="zh-CN" altLang="en-US" dirty="0"/>
              <a:t>获取更多的数据</a:t>
            </a:r>
            <a:endParaRPr lang="en-US" altLang="zh-CN" dirty="0"/>
          </a:p>
          <a:p>
            <a:pPr lvl="1"/>
            <a:r>
              <a:rPr lang="zh-CN" altLang="en-US" dirty="0"/>
              <a:t>使用更简单的模型或选取更少的特征</a:t>
            </a:r>
            <a:endParaRPr lang="en-US" altLang="zh-CN" dirty="0"/>
          </a:p>
          <a:p>
            <a:pPr lvl="1"/>
            <a:r>
              <a:rPr lang="zh-CN" altLang="en-US" dirty="0"/>
              <a:t>正则化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010DB-4E93-439B-B8B9-7AE63DC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A947-5600-46EF-8DB3-193E3E94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9E28F-117D-4C5A-8E63-1FE196C1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正则化：调整损失函数使得限制参数的值不要太大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+L1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Lasso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+L2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Ridge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L2</a:t>
            </a:r>
            <a:r>
              <a:rPr kumimoji="1" lang="zh-CN" altLang="en-US" dirty="0"/>
              <a:t>正则化可以用来防止过拟合；</a:t>
            </a:r>
            <a:endParaRPr kumimoji="1" lang="en-US" altLang="zh-CN" dirty="0"/>
          </a:p>
          <a:p>
            <a:r>
              <a:rPr kumimoji="1" lang="en-US" altLang="zh-CN" dirty="0"/>
              <a:t>L1</a:t>
            </a:r>
            <a:r>
              <a:rPr kumimoji="1" lang="zh-CN" altLang="en-US" dirty="0"/>
              <a:t>正则化会产生一个稀疏解，可以用来做特征选择；一定程度上也可以防止过拟合。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87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正则化超参数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对模型表现有什么影响？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70" y="2078717"/>
            <a:ext cx="4372325" cy="29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98B31-3ABF-4C01-9D2F-11C6CF2A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418E6-588F-4BA9-99DA-877BAED3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07CFC-4B29-45C9-9440-27BC2C24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A3925-FE23-4200-8DD7-A55F36F3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C628E-9AF1-48D1-AC54-3D530E61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122" name="Picture 2" descr="https://www.commitstrip.com/wp-content/uploads/2017/06/Strip-IA-construite-de-IF-english650-final.jpg">
            <a:extLst>
              <a:ext uri="{FF2B5EF4-FFF2-40B4-BE49-F238E27FC236}">
                <a16:creationId xmlns:a16="http://schemas.microsoft.com/office/drawing/2014/main" id="{4DF110C7-8D63-4D66-8762-40C57374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5" y="1089276"/>
            <a:ext cx="5299494" cy="493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9625E3-2CC6-4590-99B2-E66279F9DB23}"/>
              </a:ext>
            </a:extLst>
          </p:cNvPr>
          <p:cNvSpPr/>
          <p:nvPr/>
        </p:nvSpPr>
        <p:spPr>
          <a:xfrm>
            <a:off x="7010400" y="6034254"/>
            <a:ext cx="42153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http://www.commitstrip.com/en/2017/06/07/ai-inside/?</a:t>
            </a:r>
          </a:p>
        </p:txBody>
      </p:sp>
    </p:spTree>
    <p:extLst>
      <p:ext uri="{BB962C8B-B14F-4D97-AF65-F5344CB8AC3E}">
        <p14:creationId xmlns:p14="http://schemas.microsoft.com/office/powerpoint/2010/main" val="4111318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线性回归实例：波士顿房价数据集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sklearn.dataset.load_boston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1026" name="Picture 2" descr="https://images2015.cnblogs.com/blog/1131167/201705/1131167-20170515230147025-3774364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45" y="1664496"/>
            <a:ext cx="7267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2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第三章：分类</a:t>
            </a:r>
          </a:p>
        </p:txBody>
      </p:sp>
    </p:spTree>
    <p:extLst>
      <p:ext uri="{BB962C8B-B14F-4D97-AF65-F5344CB8AC3E}">
        <p14:creationId xmlns:p14="http://schemas.microsoft.com/office/powerpoint/2010/main" val="146691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分类 </a:t>
                </a:r>
                <a:r>
                  <a:rPr kumimoji="1" lang="en-US" altLang="zh-CN" dirty="0"/>
                  <a:t>(Classification):</a:t>
                </a:r>
              </a:p>
              <a:p>
                <a:pPr lvl="1"/>
                <a:r>
                  <a:rPr kumimoji="1" lang="zh-CN" altLang="en-US" dirty="0"/>
                  <a:t>预测的输出是离散的类别值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例：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给一个邮件的内容，判断该邮件是否为垃圾邮件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给一张图片，判断该图片中是猫还是狗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……</a:t>
                </a:r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二分类问题：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lvl="1"/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：负类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：正类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多分类问题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53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86159-4B9C-412F-B784-8D9F20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逻辑斯蒂回归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Logistic Regression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A40C49-276D-4F7C-B510-F18083651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E12A9-5601-4B1D-B1AC-A2943198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478F3-2490-4DFF-BDBE-61828D52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EC5F3-B926-46A7-8DBA-40B2D591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74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750C-63CD-4E63-8982-BCAD2FF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2163D-639D-44FC-A255-BF4852DF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例：根据肿瘤大小预测该肿瘤是否是恶性肿瘤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思考：是否能用线性回归的模型来进行分类的预测？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2AFFF-48B2-48A7-98A1-03E86B61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15A2F-1680-40C1-A665-BC0FC8B8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456B2-AE78-480D-B085-B977847D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B1B5FB5-824D-4F67-B409-4D7522A24735}"/>
              </a:ext>
            </a:extLst>
          </p:cNvPr>
          <p:cNvCxnSpPr/>
          <p:nvPr/>
        </p:nvCxnSpPr>
        <p:spPr>
          <a:xfrm flipV="1">
            <a:off x="1635853" y="2676088"/>
            <a:ext cx="0" cy="200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136E7A-D85D-4B64-A0D9-EEA64D0ABEC2}"/>
              </a:ext>
            </a:extLst>
          </p:cNvPr>
          <p:cNvCxnSpPr>
            <a:cxnSpLocks/>
          </p:cNvCxnSpPr>
          <p:nvPr/>
        </p:nvCxnSpPr>
        <p:spPr>
          <a:xfrm flipV="1">
            <a:off x="1635853" y="4681056"/>
            <a:ext cx="45454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EAAEAC3-2885-473B-BFCF-4B6D623627D7}"/>
              </a:ext>
            </a:extLst>
          </p:cNvPr>
          <p:cNvSpPr txBox="1"/>
          <p:nvPr/>
        </p:nvSpPr>
        <p:spPr>
          <a:xfrm>
            <a:off x="5654180" y="4766008"/>
            <a:ext cx="897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肿瘤大小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214AF0-5951-4E62-BBD9-F23049C7003E}"/>
              </a:ext>
            </a:extLst>
          </p:cNvPr>
          <p:cNvSpPr txBox="1"/>
          <p:nvPr/>
        </p:nvSpPr>
        <p:spPr>
          <a:xfrm>
            <a:off x="681082" y="3592271"/>
            <a:ext cx="954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是否为恶性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329619-F5BA-4B41-BE57-61CA02DF64C5}"/>
              </a:ext>
            </a:extLst>
          </p:cNvPr>
          <p:cNvSpPr txBox="1"/>
          <p:nvPr/>
        </p:nvSpPr>
        <p:spPr>
          <a:xfrm>
            <a:off x="1256961" y="4542556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06354D-27EA-4836-915A-62870D6FF2D9}"/>
              </a:ext>
            </a:extLst>
          </p:cNvPr>
          <p:cNvSpPr txBox="1"/>
          <p:nvPr/>
        </p:nvSpPr>
        <p:spPr>
          <a:xfrm>
            <a:off x="1256961" y="2699641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697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31532-0ABC-411A-AFA1-50257F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逻辑斯蒂回归：模型定义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15A9-E0B0-41D5-9CC0-CA2DECC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逻辑斯蒂回归模型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线性回归模型</a:t>
            </a:r>
            <a:r>
              <a:rPr lang="en-US" altLang="zh-CN" dirty="0">
                <a:sym typeface="Wingdings" panose="05000000000000000000" pitchFamily="2" charset="2"/>
              </a:rPr>
              <a:t>+sigmoid</a:t>
            </a:r>
            <a:r>
              <a:rPr lang="zh-CN" altLang="en-US" dirty="0">
                <a:sym typeface="Wingdings" panose="05000000000000000000" pitchFamily="2" charset="2"/>
              </a:rPr>
              <a:t>函数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sigmoid</a:t>
            </a:r>
            <a:r>
              <a:rPr lang="zh-CN" altLang="en-US" dirty="0"/>
              <a:t>函数的性质：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5D8EC-939D-4D38-862B-7AABB33A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B92C7-D0F6-46E1-9EDA-EEA2C107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B8F93-E2CB-46B1-9358-EA5A9C4A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882CF6-05B7-4090-8021-A59BCDC325F4}"/>
                  </a:ext>
                </a:extLst>
              </p:cNvPr>
              <p:cNvSpPr txBox="1"/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882CF6-05B7-4090-8021-A59BCDC3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A737E0-08EB-4D03-8591-0F5E30DE91CD}"/>
                  </a:ext>
                </a:extLst>
              </p:cNvPr>
              <p:cNvSpPr txBox="1"/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A737E0-08EB-4D03-8591-0F5E30DE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DF70AE-BEA5-4DA9-B03B-3E3750063022}"/>
              </a:ext>
            </a:extLst>
          </p:cNvPr>
          <p:cNvGrpSpPr/>
          <p:nvPr/>
        </p:nvGrpSpPr>
        <p:grpSpPr>
          <a:xfrm>
            <a:off x="8026400" y="1206678"/>
            <a:ext cx="3439339" cy="2854497"/>
            <a:chOff x="8026400" y="1206678"/>
            <a:chExt cx="3439339" cy="285449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71" name="Acrobat Document" r:id="rId5" imgW="4114620" imgH="2742960" progId="Acrobat.Document.DC">
                        <p:embed/>
                      </p:oleObj>
                    </mc:Choice>
                    <mc:Fallback>
                      <p:oleObj name="Acrobat Document" r:id="rId5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32" name="Acrobat Document" r:id="rId7" imgW="4114620" imgH="2742960" progId="Acrobat.Document.DC">
                        <p:embed/>
                      </p:oleObj>
                    </mc:Choice>
                    <mc:Fallback>
                      <p:oleObj name="Acrobat Document" r:id="rId7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08F53EE-6588-4005-87FF-B4459C4C3647}"/>
                    </a:ext>
                  </a:extLst>
                </p:cNvPr>
                <p:cNvSpPr txBox="1"/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08F53EE-6588-4005-87FF-B4459C4C3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2C03BD-031E-4CC8-A760-DB52A097F129}"/>
                  </a:ext>
                </a:extLst>
              </p:cNvPr>
              <p:cNvSpPr/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lit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2C03BD-031E-4CC8-A760-DB52A097F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14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8F22F-A42A-4D34-AB5D-775A66F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8911C-22B4-4AF8-B3B8-C45E8AFA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损失函数：交叉熵损失函数（通过极大似然估计推导得出）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求解最优参数组合：使用梯度下降法计算得出。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33DC6-9F68-47B5-BA95-8E7C4D96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565A1-F384-4C80-8C58-A6822892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7108B-BA04-449E-8F96-2A48C48D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20ECDD-A692-4B90-B461-40BC6F86B3D4}"/>
                  </a:ext>
                </a:extLst>
              </p:cNvPr>
              <p:cNvSpPr txBox="1"/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mr-IN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20ECDD-A692-4B90-B461-40BC6F86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26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39C83-E2B1-4AC8-AF46-4A5EF19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逻辑斯蒂回归：决策边界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A0A70C-64E7-4189-A688-74951241A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决策边界：根据学习出来的参数组合形成的一个边界，边界的两侧分别预测为不同的类型。</a:t>
                </a:r>
                <a:endParaRPr lang="en-US" altLang="zh-CN" dirty="0"/>
              </a:p>
              <a:p>
                <a:r>
                  <a:rPr lang="zh-CN" altLang="en-US" dirty="0"/>
                  <a:t>逻辑回归的决策边界是超平面，即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i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/>
                  <a:t>思考：如果</a:t>
                </a:r>
                <a:r>
                  <a:rPr lang="zh-CN" altLang="en-US" dirty="0"/>
                  <a:t>数据的分界线是非线性的该如何处理？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A0A70C-64E7-4189-A688-74951241A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6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B38B2-9801-41B1-88A8-22EAAAA7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11E78A-72A2-4151-9515-D4567CEF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9DFD1-5C5B-411B-9E0C-B65842C7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756A3BC-BF2C-4A77-8A73-75CA90D95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685218"/>
              </p:ext>
            </p:extLst>
          </p:nvPr>
        </p:nvGraphicFramePr>
        <p:xfrm>
          <a:off x="4048154" y="2397801"/>
          <a:ext cx="2623891" cy="2623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Acrobat Document" r:id="rId4" imgW="2057310" imgH="2057400" progId="Acrobat.Document.DC">
                  <p:embed/>
                </p:oleObj>
              </mc:Choice>
              <mc:Fallback>
                <p:oleObj name="Acrobat Document" r:id="rId4" imgW="2057310" imgH="20574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54" y="2397801"/>
                        <a:ext cx="2623891" cy="2623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79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分类问题：模型评估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分类问题可以使用下列几个指标来对模型的结果进行评估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准确率</a:t>
                </a:r>
                <a:r>
                  <a:rPr kumimoji="1" lang="en-US" altLang="zh-CN" dirty="0"/>
                  <a:t>(Accuracy)</a:t>
                </a:r>
                <a:r>
                  <a:rPr kumimoji="1" lang="zh-CN" altLang="en-US" dirty="0"/>
                  <a:t>表示预测正确的样本数所占比重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𝐴𝑐𝑐𝑢𝑟𝑎𝑐𝑦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𝑇𝑁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精确率</a:t>
                </a:r>
                <a:r>
                  <a:rPr kumimoji="1" lang="en-US" altLang="zh-CN" dirty="0"/>
                  <a:t>(Precision)</a:t>
                </a:r>
                <a:r>
                  <a:rPr kumimoji="1" lang="zh-CN" altLang="en-US" dirty="0"/>
                  <a:t>表示所有预测值为正例的样本中预测正确的样本所占比重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𝑃𝑟𝑒𝑐𝑖𝑠𝑖𝑜𝑛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召回率</a:t>
                </a:r>
                <a:r>
                  <a:rPr kumimoji="1" lang="en-US" altLang="zh-CN" dirty="0"/>
                  <a:t>(Recall)</a:t>
                </a:r>
                <a:r>
                  <a:rPr kumimoji="1" lang="zh-CN" altLang="en-US" dirty="0"/>
                  <a:t>表示所有真实值为正例的样本中预测正确的样本所占比重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𝑅𝑒𝑐𝑎𝑙𝑙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F1-Score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precision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recall</a:t>
                </a:r>
                <a:r>
                  <a:rPr kumimoji="1" lang="zh-CN" altLang="en-US" dirty="0"/>
                  <a:t>的调和平均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  <a:blipFill rotWithShape="0">
                <a:blip r:embed="rId2"/>
                <a:stretch>
                  <a:fillRect l="-930" t="-1718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66363"/>
              </p:ext>
            </p:extLst>
          </p:nvPr>
        </p:nvGraphicFramePr>
        <p:xfrm>
          <a:off x="8509919" y="1349389"/>
          <a:ext cx="352040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T</a:t>
                      </a:r>
                      <a:r>
                        <a:rPr lang="en-US" altLang="zh-CN" dirty="0"/>
                        <a:t>rue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P</a:t>
                      </a:r>
                      <a:r>
                        <a:rPr lang="en-US" altLang="zh-CN" dirty="0"/>
                        <a:t>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F</a:t>
                      </a:r>
                      <a:r>
                        <a:rPr lang="en-US" altLang="zh-CN" dirty="0"/>
                        <a:t>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P</a:t>
                      </a:r>
                      <a:r>
                        <a:rPr lang="en-US" altLang="zh-CN" dirty="0"/>
                        <a:t>ositive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F</a:t>
                      </a:r>
                      <a:r>
                        <a:rPr lang="en-US" altLang="zh-CN" dirty="0"/>
                        <a:t>alse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="1" dirty="0"/>
                        <a:t>N</a:t>
                      </a:r>
                      <a:r>
                        <a:rPr lang="en-US" altLang="zh-CN" dirty="0"/>
                        <a:t>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T</a:t>
                      </a:r>
                      <a:r>
                        <a:rPr lang="en-US" altLang="zh-CN" dirty="0"/>
                        <a:t>rue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="1" dirty="0"/>
                        <a:t>N</a:t>
                      </a:r>
                      <a:r>
                        <a:rPr lang="en-US" altLang="zh-CN" dirty="0"/>
                        <a:t>egative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058400" y="1040872"/>
            <a:ext cx="64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真实值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40588" y="1782516"/>
            <a:ext cx="369332" cy="7109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dirty="0"/>
              <a:t>预测值</a:t>
            </a:r>
          </a:p>
        </p:txBody>
      </p:sp>
    </p:spTree>
    <p:extLst>
      <p:ext uri="{BB962C8B-B14F-4D97-AF65-F5344CB8AC3E}">
        <p14:creationId xmlns:p14="http://schemas.microsoft.com/office/powerpoint/2010/main" val="23395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逻辑斯底回归：多分类问题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如何处理多分类问题？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One-vs-All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(One-vs-Rest)</a:t>
            </a:r>
          </a:p>
          <a:p>
            <a:pPr lvl="1"/>
            <a:r>
              <a:rPr kumimoji="1" lang="zh-CN" altLang="en-US" dirty="0"/>
              <a:t>对于每一类创建一个二分类器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预测输出为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个分类器中评分最高的那个类别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Multinomial Logistic 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Function: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168" y="2931315"/>
            <a:ext cx="1725957" cy="1490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1" y="1142273"/>
            <a:ext cx="1725957" cy="14909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2931316"/>
            <a:ext cx="1725957" cy="1490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4720359"/>
            <a:ext cx="1725957" cy="14909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64" y="1614321"/>
            <a:ext cx="184150" cy="184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500" y="1476375"/>
            <a:ext cx="184150" cy="184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75" y="1566696"/>
            <a:ext cx="184150" cy="184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1384300"/>
            <a:ext cx="184150" cy="184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1795296"/>
            <a:ext cx="18415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1899841"/>
            <a:ext cx="184150" cy="184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2024460"/>
            <a:ext cx="184150" cy="1841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2088757"/>
            <a:ext cx="184150" cy="1841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1996682"/>
            <a:ext cx="184150" cy="184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3127375"/>
            <a:ext cx="184150" cy="1841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3279605"/>
            <a:ext cx="184150" cy="1841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3323434"/>
            <a:ext cx="184150" cy="18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699705"/>
            <a:ext cx="184150" cy="1841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3824324"/>
            <a:ext cx="184150" cy="1841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885446"/>
            <a:ext cx="184150" cy="184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3796546"/>
            <a:ext cx="184150" cy="1841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4918075"/>
            <a:ext cx="184150" cy="1841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5070305"/>
            <a:ext cx="184150" cy="1841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5114134"/>
            <a:ext cx="184150" cy="1841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96" y="5066638"/>
            <a:ext cx="184150" cy="1841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5359070"/>
            <a:ext cx="184150" cy="1841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4958226"/>
            <a:ext cx="184150" cy="1841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650" y="5184115"/>
            <a:ext cx="184150" cy="1841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08" y="5144760"/>
            <a:ext cx="184150" cy="184150"/>
          </a:xfrm>
          <a:prstGeom prst="rect">
            <a:avLst/>
          </a:prstGeom>
        </p:spPr>
      </p:pic>
      <p:cxnSp>
        <p:nvCxnSpPr>
          <p:cNvPr id="39" name="直线箭头连接符 38"/>
          <p:cNvCxnSpPr>
            <a:stCxn id="7" idx="3"/>
            <a:endCxn id="8" idx="1"/>
          </p:cNvCxnSpPr>
          <p:nvPr/>
        </p:nvCxnSpPr>
        <p:spPr>
          <a:xfrm flipV="1">
            <a:off x="8731125" y="1887740"/>
            <a:ext cx="937246" cy="1789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3"/>
            <a:endCxn id="9" idx="1"/>
          </p:cNvCxnSpPr>
          <p:nvPr/>
        </p:nvCxnSpPr>
        <p:spPr>
          <a:xfrm>
            <a:off x="8731125" y="3676782"/>
            <a:ext cx="93724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7" idx="3"/>
            <a:endCxn id="10" idx="1"/>
          </p:cNvCxnSpPr>
          <p:nvPr/>
        </p:nvCxnSpPr>
        <p:spPr>
          <a:xfrm>
            <a:off x="8731125" y="3676782"/>
            <a:ext cx="937245" cy="1789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charset="0"/>
                            </a:rPr>
                            <m:t>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mr-IN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1" i="1" smtClean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24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75E97-A77B-49E8-B5D9-964F93E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B7FE1-5355-4D9B-B1FB-527AD72A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3D19A-5644-4860-B10A-2A8DEBC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5CB6F-8159-4202-83F7-3D1F0122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BB02B-25CD-47DD-B20A-32CA7D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49FA5ABC-542B-4875-A220-1DB242D2A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t="5817" r="2478" b="4315"/>
          <a:stretch/>
        </p:blipFill>
        <p:spPr bwMode="auto">
          <a:xfrm>
            <a:off x="1584656" y="1053306"/>
            <a:ext cx="8473744" cy="511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95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逻辑斯蒂回归实例：鸢尾花数据集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鸢尾花数据集包括</a:t>
            </a:r>
            <a:r>
              <a:rPr lang="zh-CN" altLang="en-US" dirty="0"/>
              <a:t>三种鸢尾花的四个特征，分别是花萼长度、花萼宽度、花瓣长度、花瓣宽度，用</a:t>
            </a:r>
            <a:r>
              <a:rPr lang="zh-CN" altLang="en-US"/>
              <a:t>来识别鸢尾花的种类。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34" y="2622600"/>
            <a:ext cx="2298262" cy="1827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78" y="2622600"/>
            <a:ext cx="1993219" cy="1827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4" y="2624422"/>
            <a:ext cx="1825296" cy="18252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03680" y="452438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dirty="0">
                <a:solidFill>
                  <a:srgbClr val="000000"/>
                </a:solidFill>
                <a:latin typeface="Verdana" charset="0"/>
              </a:rPr>
              <a:t>山鸢尾花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(</a:t>
            </a:r>
            <a:r>
              <a:rPr lang="mr-IN" altLang="zh-CN" dirty="0" err="1">
                <a:solidFill>
                  <a:srgbClr val="000000"/>
                </a:solidFill>
                <a:latin typeface="Verdana" charset="0"/>
              </a:rPr>
              <a:t>Iris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mr-IN" altLang="zh-CN" dirty="0" err="1">
                <a:solidFill>
                  <a:srgbClr val="000000"/>
                </a:solidFill>
                <a:latin typeface="Verdana" charset="0"/>
              </a:rPr>
              <a:t>Setosa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370383" y="4524384"/>
            <a:ext cx="313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de-DE" dirty="0">
                <a:solidFill>
                  <a:srgbClr val="000000"/>
                </a:solidFill>
                <a:latin typeface="Verdana" charset="0"/>
              </a:rPr>
              <a:t>变色鸢尾花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de-DE" altLang="zh-CN" dirty="0" err="1">
                <a:solidFill>
                  <a:srgbClr val="000000"/>
                </a:solidFill>
                <a:latin typeface="Verdana" charset="0"/>
              </a:rPr>
              <a:t>Versicolor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06306" y="4511952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维吉尼亚鸢尾花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Virginica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43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决策树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060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377798" cy="4967287"/>
          </a:xfrm>
        </p:spPr>
        <p:txBody>
          <a:bodyPr/>
          <a:lstStyle/>
          <a:p>
            <a:r>
              <a:rPr kumimoji="1" lang="zh-CN" altLang="en-US" dirty="0"/>
              <a:t>什么是决策树？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对于一个数据集，可以生成多个决策树。如何生成最优的决策树？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信息增益：信息熵或基尼系数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决策树每次分支总是沿着某个特征的维度方向将空间划分开。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模型的解释性强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分类器较为简单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1026" name="Picture 2" descr="https://pic.baike.soso.com/ugc/baikepic2/2292/20180526182420-1875484245_jpg_477_541_16710.jpg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49" y="1664331"/>
            <a:ext cx="3300784" cy="37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 k</a:t>
            </a:r>
            <a:r>
              <a:rPr kumimoji="1" lang="zh-CN" altLang="en-US" dirty="0"/>
              <a:t>最近邻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34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456075" cy="4967287"/>
          </a:xfrm>
        </p:spPr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最近邻</a:t>
            </a:r>
            <a:r>
              <a:rPr kumimoji="1" lang="en-US" altLang="zh-CN" dirty="0"/>
              <a:t>(</a:t>
            </a:r>
            <a:r>
              <a:rPr lang="en-US" altLang="zh-CN" dirty="0" err="1"/>
              <a:t>kNN</a:t>
            </a:r>
            <a:r>
              <a:rPr lang="zh-CN" altLang="en-US" dirty="0"/>
              <a:t>，</a:t>
            </a:r>
            <a:r>
              <a:rPr lang="en-US" altLang="zh-CN" dirty="0"/>
              <a:t>k-Nearest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kumimoji="1" lang="en-US" altLang="zh-CN" dirty="0"/>
              <a:t>)</a:t>
            </a:r>
            <a:r>
              <a:rPr kumimoji="1" lang="zh-CN" altLang="en-US" dirty="0"/>
              <a:t>分类算法是机器学习中最简单的方法之一。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核心思想：为了预测某样本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的分类，从训练集中选取距离该样本最近的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个样本，通过这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个样本投票来预测该样本的分类。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每个样本投票权重相等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根据距离加权投票，距离越近，权重越大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优点：简单易于实现；可解释性强</a:t>
            </a:r>
            <a:endParaRPr kumimoji="1" lang="en-US" altLang="zh-CN" dirty="0"/>
          </a:p>
          <a:p>
            <a:r>
              <a:rPr kumimoji="1" lang="zh-CN" altLang="en-US" dirty="0"/>
              <a:t>缺点：需要大量空间存储已知实例；算法复杂度高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1026" name="Picture 2" descr="https://gss2.bdstatic.com/9fo3dSag_xI4khGkpoWK1HF6hhy/baike/c0%3Dbaike80%2C5%2C5%2C80%2C26/sign=8fabe2c8d5c8a786aa27425c0660a258/03087bf40ad162d95867202e15dfa9ec8a13cd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26" y="2137298"/>
            <a:ext cx="3222507" cy="27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45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121B6-9492-49ED-B1D7-1581BCF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支持向量机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37811C-AFA3-4315-AD08-405C77A7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D1AB6-B58B-41F8-9C38-D2987293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25DB6-BBC0-4E2C-8E90-F38AC2D5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40791-CCB6-43A4-836D-F906CEB9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007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1CCA9-FD82-4AAC-BBC5-627FD45F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(SVM)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CDD256-8D63-446C-85E1-F03CEB55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5072063"/>
            <a:ext cx="6805082" cy="947740"/>
          </a:xfrm>
        </p:spPr>
        <p:txBody>
          <a:bodyPr/>
          <a:lstStyle/>
          <a:p>
            <a:r>
              <a:rPr lang="zh-CN" altLang="en-US" dirty="0"/>
              <a:t>思考：要学习一个线性分类器，如何决定线性分类器的好坏？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11A64-AAF7-4300-82ED-E89E5F01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9A6E6-A927-4222-BE32-4C1B9A1F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99D9F-59B4-4B1A-8C88-C2003C40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pSp>
        <p:nvGrpSpPr>
          <p:cNvPr id="7" name="Group 34">
            <a:extLst>
              <a:ext uri="{FF2B5EF4-FFF2-40B4-BE49-F238E27FC236}">
                <a16:creationId xmlns:a16="http://schemas.microsoft.com/office/drawing/2014/main" id="{F8757C22-9CC6-4E65-81D3-86A24107F5DF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509713"/>
            <a:ext cx="3683000" cy="3200400"/>
            <a:chOff x="3600" y="1296"/>
            <a:chExt cx="2320" cy="2016"/>
          </a:xfrm>
        </p:grpSpPr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D706DE8-0F8B-48E5-B607-5317BC426C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296"/>
              <a:ext cx="0" cy="2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42BAA3B-AEB2-4A36-AE7C-CD9AC9A0B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312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68FA345B-603D-4BAE-A3AB-A5E747A7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68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B95AA81E-B842-44C8-BECD-0895964B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B05AE87-9A22-4036-8826-EF10B3729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22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4400F086-4507-4104-B177-78A08933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7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E71905A9-B93F-44D0-ADBB-E15CB0C3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4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21EB3D1-94F0-468C-B0DD-1A8B45DD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52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27EA4CA4-92D6-4BD7-A83E-6B0876A68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64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970522AF-F439-42D1-BBEB-953ACDD8C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4A4A4467-C608-4F03-8FFA-CB53C4A3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4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002D8B37-39D7-4266-B6E5-27689D965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88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C8A8AFA3-ECF6-4D8B-87DD-C3991699A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12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C6D061A2-353D-4FCD-B1B0-77F74B6D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007"/>
              <a:ext cx="67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ahoma" pitchFamily="34" charset="0"/>
                </a:rPr>
                <a:t>Class -1</a:t>
              </a: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DAA0A152-87BC-48F0-B9C2-2DFEAB449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1584"/>
              <a:ext cx="7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ahoma" pitchFamily="34" charset="0"/>
                </a:rPr>
                <a:t>Class +1</a:t>
              </a:r>
            </a:p>
          </p:txBody>
        </p:sp>
      </p:grpSp>
      <p:sp>
        <p:nvSpPr>
          <p:cNvPr id="23" name="Line 27">
            <a:extLst>
              <a:ext uri="{FF2B5EF4-FFF2-40B4-BE49-F238E27FC236}">
                <a16:creationId xmlns:a16="http://schemas.microsoft.com/office/drawing/2014/main" id="{B028B974-A94D-4B52-BB06-CD9EA4727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1662113"/>
            <a:ext cx="2362200" cy="27432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AC433159-6D4A-44CC-9729-19257321B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225" y="1585913"/>
            <a:ext cx="1079500" cy="3240088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34BFEBAE-36AA-453D-951A-06FDF6337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4625" y="2089151"/>
            <a:ext cx="2376488" cy="2663825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31">
            <a:extLst>
              <a:ext uri="{FF2B5EF4-FFF2-40B4-BE49-F238E27FC236}">
                <a16:creationId xmlns:a16="http://schemas.microsoft.com/office/drawing/2014/main" id="{F87E20D7-5666-4DC6-A2BD-F342929AD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6063" y="1873251"/>
            <a:ext cx="3024187" cy="2160587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8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A598E-1F78-4CDC-A874-437506BF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支持向量机：最大间隔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AFBAC-BE66-4609-97A2-5B0E86B53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线性分类器的决策边界需要尽量远离两类数据</a:t>
            </a:r>
            <a:endParaRPr lang="en-US" altLang="zh-CN" dirty="0"/>
          </a:p>
          <a:p>
            <a:pPr lvl="1"/>
            <a:r>
              <a:rPr lang="zh-CN" altLang="en-US" dirty="0"/>
              <a:t>目标是要最大化间隔</a:t>
            </a:r>
            <a:r>
              <a:rPr lang="en-US" altLang="zh-CN" dirty="0"/>
              <a:t>m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149A4-28BE-4857-A975-27C473AE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53A72-67FC-4F66-A9C6-0AF8A855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E6EF3-9494-4CB3-AE48-6A428251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2C2ED2E0-2836-4D33-B1A0-88C52A1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8927" y="2193928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6898592-C21D-4BED-BAF9-2E7655C065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8927" y="5394328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72200-1D9D-484D-97A5-009F7186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27" y="28035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4A2955-C200-4922-AD1D-F1936266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27" y="34131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56052B-8B73-466E-B2D1-C45A0DD4C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127" y="36417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003F3F-D44C-423D-B3B4-36C702C0A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27" y="29559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96146F-FE50-4600-8B7A-8931ADB3C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727" y="39465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E9960-76A3-4822-95E7-2CA1D04C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27" y="38703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67483A-7A9A-4E87-ABF4-90BCA1AD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927" y="4327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82266-D1BE-4BEA-B46B-F646C9418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527" y="47847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FB9B6-8664-4429-BF5F-84727294A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927" y="4327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C7B25-FDA9-49DC-9F08-14FC4D1F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27" y="4708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710B1-EE06-4B09-BEAC-E0639833D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527" y="3565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7EA48CCA-47F1-471B-B119-7FC29EED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727" y="4910140"/>
            <a:ext cx="10742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-1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52736C90-1F1A-45B3-865E-EBC967B16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27" y="3717928"/>
            <a:ext cx="11676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+1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0D30368A-783D-4D84-A936-D14F20B53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5727" y="2422528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27894C41-783B-47BD-B19E-F493AA86F6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5127" y="2803528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9F09F5F0-48D3-45CC-A64D-EB8BB0B93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5127" y="2117728"/>
            <a:ext cx="3886200" cy="38862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A88ADE08-7466-49E1-B0B6-B0636E9318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3527" y="4584703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29">
            <a:extLst>
              <a:ext uri="{FF2B5EF4-FFF2-40B4-BE49-F238E27FC236}">
                <a16:creationId xmlns:a16="http://schemas.microsoft.com/office/drawing/2014/main" id="{64DB42A3-3973-41B2-AD6C-C18BCD74E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327" y="4708528"/>
            <a:ext cx="439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73A4642A-BE65-4C6B-9C52-89E0223DF8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8127" y="2803528"/>
            <a:ext cx="1600200" cy="16764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9" name="Picture 31" descr="txp_fig">
            <a:extLst>
              <a:ext uri="{FF2B5EF4-FFF2-40B4-BE49-F238E27FC236}">
                <a16:creationId xmlns:a16="http://schemas.microsoft.com/office/drawing/2014/main" id="{5C8B159F-E4D7-425C-ACDC-7B878D464E0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2127" y="2651128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E2A2BA-F1EF-4318-9A9C-216DF58DF418}"/>
                  </a:ext>
                </a:extLst>
              </p:cNvPr>
              <p:cNvSpPr txBox="1"/>
              <p:nvPr/>
            </p:nvSpPr>
            <p:spPr>
              <a:xfrm>
                <a:off x="4899246" y="4760162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E2A2BA-F1EF-4318-9A9C-216DF58D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46" y="4760162"/>
                <a:ext cx="20953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BF8625E-80A0-478B-8AA3-5E0795507D3D}"/>
                  </a:ext>
                </a:extLst>
              </p:cNvPr>
              <p:cNvSpPr txBox="1"/>
              <p:nvPr/>
            </p:nvSpPr>
            <p:spPr>
              <a:xfrm>
                <a:off x="5137182" y="5733382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BF8625E-80A0-478B-8AA3-5E079550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182" y="5733382"/>
                <a:ext cx="20953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4E3E854-AF75-40AF-AAE9-FA49C0ABACD7}"/>
                  </a:ext>
                </a:extLst>
              </p:cNvPr>
              <p:cNvSpPr txBox="1"/>
              <p:nvPr/>
            </p:nvSpPr>
            <p:spPr>
              <a:xfrm>
                <a:off x="2403320" y="5769267"/>
                <a:ext cx="23630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4E3E854-AF75-40AF-AAE9-FA49C0ABA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320" y="5769267"/>
                <a:ext cx="23630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CE9B2FF-35DC-43A0-B389-61C003514C3F}"/>
                  </a:ext>
                </a:extLst>
              </p:cNvPr>
              <p:cNvSpPr txBox="1"/>
              <p:nvPr/>
            </p:nvSpPr>
            <p:spPr>
              <a:xfrm>
                <a:off x="5049865" y="2140279"/>
                <a:ext cx="1787862" cy="99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CE9B2FF-35DC-43A0-B389-61C003514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5" y="2140279"/>
                <a:ext cx="1787862" cy="991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98E21F-6217-41AE-A228-2985FC4ABE79}"/>
                  </a:ext>
                </a:extLst>
              </p:cNvPr>
              <p:cNvSpPr txBox="1"/>
              <p:nvPr/>
            </p:nvSpPr>
            <p:spPr>
              <a:xfrm>
                <a:off x="7937684" y="3794128"/>
                <a:ext cx="3745705" cy="874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≥1,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98E21F-6217-41AE-A228-2985FC4A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684" y="3794128"/>
                <a:ext cx="3745705" cy="874727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F74C5FC3-1034-4B30-9DE8-0D372AE3C32F}"/>
              </a:ext>
            </a:extLst>
          </p:cNvPr>
          <p:cNvSpPr txBox="1"/>
          <p:nvPr/>
        </p:nvSpPr>
        <p:spPr>
          <a:xfrm>
            <a:off x="7473583" y="3380862"/>
            <a:ext cx="25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目标函数：</a:t>
            </a:r>
          </a:p>
        </p:txBody>
      </p:sp>
    </p:spTree>
    <p:extLst>
      <p:ext uri="{BB962C8B-B14F-4D97-AF65-F5344CB8AC3E}">
        <p14:creationId xmlns:p14="http://schemas.microsoft.com/office/powerpoint/2010/main" val="822225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7E95F-ADD3-4ADD-B03C-ACFA1A53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支持向量机：软间隔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B039D-4155-4EA4-B418-5E63D3EF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如果数据是线性不可分的，如何处理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54D6F-84AC-4865-BCD9-01431B9E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2EC8D-F3E7-4101-963D-68CFD2A4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FA01C-62DB-45E6-9D99-97371137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81283BF2-4449-41F2-B90D-D63ECB0FFF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9436" y="1915648"/>
            <a:ext cx="0" cy="36290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6C8AA6-0DB9-43DE-BDE1-44738CA14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9436" y="5544673"/>
            <a:ext cx="34559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C2CC799D-DDC0-44EF-AFAE-506DA5653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061" y="2607798"/>
            <a:ext cx="173037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6FD36C97-D242-400B-965D-4C139CC30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323" y="2206161"/>
            <a:ext cx="173038" cy="174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3B5AE187-05C6-4017-9989-23C2B497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73" y="3757148"/>
            <a:ext cx="173038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231D04BE-A45B-4BF2-84CA-FFD91DE4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48" y="2723686"/>
            <a:ext cx="174625" cy="1730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7C91C05C-0F55-4C69-A10A-AEAEAFD66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6" y="3176123"/>
            <a:ext cx="171450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A8097F4-4CCD-45F5-B2F0-3E61AEF6F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786" y="3973048"/>
            <a:ext cx="173037" cy="1730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CB01A22A-F09A-4F99-B518-EFDFDB162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473" y="3692061"/>
            <a:ext cx="173038" cy="1730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3EC866D-1A06-451E-B158-3CA4307DA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486" y="4338173"/>
            <a:ext cx="173037" cy="1730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002AF8F8-B50D-4545-A5B7-5AE699D9B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961" y="4768386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CF8972C3-15F0-4800-B81C-7C7A0026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023" y="4209586"/>
            <a:ext cx="173038" cy="17145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24C98595-F39D-4F45-BB15-CF21DCFA0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3" y="5201773"/>
            <a:ext cx="10742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-1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7E5D91B8-4A11-4406-A572-E1ACDCF64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498" y="2399836"/>
            <a:ext cx="11676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+1</a:t>
            </a: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24958FC2-04A1-456A-A7DA-E3F119246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0423" y="1818811"/>
            <a:ext cx="2851150" cy="285115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6F9D0EB2-A4F4-4540-8A5F-AD26459F1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998" y="2723686"/>
            <a:ext cx="3079750" cy="30448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6">
            <a:extLst>
              <a:ext uri="{FF2B5EF4-FFF2-40B4-BE49-F238E27FC236}">
                <a16:creationId xmlns:a16="http://schemas.microsoft.com/office/drawing/2014/main" id="{CD092B67-DC46-4272-B411-5A226DB68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5161" y="1829923"/>
            <a:ext cx="3532187" cy="3500438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75D51E33-25B0-4CF5-B338-35B3CB6120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2148" y="2607798"/>
            <a:ext cx="1814513" cy="1900238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6" name="Picture 31" descr="txp_fig">
            <a:extLst>
              <a:ext uri="{FF2B5EF4-FFF2-40B4-BE49-F238E27FC236}">
                <a16:creationId xmlns:a16="http://schemas.microsoft.com/office/drawing/2014/main" id="{26ABD300-3ECF-4030-85C5-498C60FF7B8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60036" y="3045948"/>
            <a:ext cx="3238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ine 32">
            <a:extLst>
              <a:ext uri="{FF2B5EF4-FFF2-40B4-BE49-F238E27FC236}">
                <a16:creationId xmlns:a16="http://schemas.microsoft.com/office/drawing/2014/main" id="{51958220-4CCD-44D3-B3B8-6AC0D559FC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8698" y="3834936"/>
            <a:ext cx="1033463" cy="1033462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8" name="Picture 33" descr="txp_fig">
            <a:extLst>
              <a:ext uri="{FF2B5EF4-FFF2-40B4-BE49-F238E27FC236}">
                <a16:creationId xmlns:a16="http://schemas.microsoft.com/office/drawing/2014/main" id="{A59EC243-AD42-462F-AAA8-A1B010FC2D3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6536" y="4403261"/>
            <a:ext cx="25558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4" descr="txp_fig">
            <a:extLst>
              <a:ext uri="{FF2B5EF4-FFF2-40B4-BE49-F238E27FC236}">
                <a16:creationId xmlns:a16="http://schemas.microsoft.com/office/drawing/2014/main" id="{B86F0C8E-BDE5-4D39-8CC8-E80B0991D59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6623" y="3885736"/>
            <a:ext cx="2682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Line 35">
            <a:extLst>
              <a:ext uri="{FF2B5EF4-FFF2-40B4-BE49-F238E27FC236}">
                <a16:creationId xmlns:a16="http://schemas.microsoft.com/office/drawing/2014/main" id="{37B4514C-FCC6-4701-9421-84C807DBC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0423" y="2320461"/>
            <a:ext cx="503238" cy="4667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31" name="Picture 36" descr="txp_fig">
            <a:extLst>
              <a:ext uri="{FF2B5EF4-FFF2-40B4-BE49-F238E27FC236}">
                <a16:creationId xmlns:a16="http://schemas.microsoft.com/office/drawing/2014/main" id="{7AD5D934-0AAA-4F5A-A0C1-9C624C934CF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4873" y="2823698"/>
            <a:ext cx="2984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7" descr="txp_fig">
            <a:extLst>
              <a:ext uri="{FF2B5EF4-FFF2-40B4-BE49-F238E27FC236}">
                <a16:creationId xmlns:a16="http://schemas.microsoft.com/office/drawing/2014/main" id="{0EDFDFFA-E0D3-4BC9-8C4F-2CE8EF8D15A1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5961" y="2245848"/>
            <a:ext cx="2889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9787D8A-6DDF-4E0B-B2F2-5788E6CA42B6}"/>
                  </a:ext>
                </a:extLst>
              </p:cNvPr>
              <p:cNvSpPr txBox="1"/>
              <p:nvPr/>
            </p:nvSpPr>
            <p:spPr>
              <a:xfrm>
                <a:off x="5730524" y="4353716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9787D8A-6DDF-4E0B-B2F2-5788E6CA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24" y="4353716"/>
                <a:ext cx="209538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C219440-FB65-4FED-969F-C17C6665BB30}"/>
                  </a:ext>
                </a:extLst>
              </p:cNvPr>
              <p:cNvSpPr txBox="1"/>
              <p:nvPr/>
            </p:nvSpPr>
            <p:spPr>
              <a:xfrm>
                <a:off x="5048310" y="5201773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C219440-FB65-4FED-969F-C17C6665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10" y="5201773"/>
                <a:ext cx="209538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8826566-BCE9-4C3B-8129-3494DE17E242}"/>
                  </a:ext>
                </a:extLst>
              </p:cNvPr>
              <p:cNvSpPr txBox="1"/>
              <p:nvPr/>
            </p:nvSpPr>
            <p:spPr>
              <a:xfrm>
                <a:off x="2678420" y="5731791"/>
                <a:ext cx="23630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8826566-BCE9-4C3B-8129-3494DE1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20" y="5731791"/>
                <a:ext cx="236308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AD4261-7C25-4712-9797-9397E29A549F}"/>
                  </a:ext>
                </a:extLst>
              </p:cNvPr>
              <p:cNvSpPr txBox="1"/>
              <p:nvPr/>
            </p:nvSpPr>
            <p:spPr>
              <a:xfrm>
                <a:off x="7688528" y="2690573"/>
                <a:ext cx="3980513" cy="1368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lim>
                      </m:limLow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≥1,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≥0,                    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AD4261-7C25-4712-9797-9397E29A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28" y="2690573"/>
                <a:ext cx="3980513" cy="1368580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007EBCB6-9912-4972-93D7-19219CB1CB5D}"/>
              </a:ext>
            </a:extLst>
          </p:cNvPr>
          <p:cNvSpPr txBox="1"/>
          <p:nvPr/>
        </p:nvSpPr>
        <p:spPr>
          <a:xfrm>
            <a:off x="7224427" y="2277307"/>
            <a:ext cx="25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目标函数：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8EEB08-FDC2-4857-8157-76C65D00C290}"/>
              </a:ext>
            </a:extLst>
          </p:cNvPr>
          <p:cNvSpPr txBox="1"/>
          <p:nvPr/>
        </p:nvSpPr>
        <p:spPr>
          <a:xfrm>
            <a:off x="8414196" y="5336029"/>
            <a:ext cx="302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最优化</a:t>
            </a:r>
            <a:r>
              <a:rPr lang="zh-CN" altLang="en-US" dirty="0"/>
              <a:t>：使用</a:t>
            </a:r>
            <a:r>
              <a:rPr lang="en-US" altLang="zh-CN" dirty="0"/>
              <a:t>SMO</a:t>
            </a:r>
            <a:r>
              <a:rPr lang="zh-CN" altLang="en-US" dirty="0"/>
              <a:t>算法计算导数组合的最优值。</a:t>
            </a:r>
          </a:p>
        </p:txBody>
      </p:sp>
    </p:spTree>
    <p:extLst>
      <p:ext uri="{BB962C8B-B14F-4D97-AF65-F5344CB8AC3E}">
        <p14:creationId xmlns:p14="http://schemas.microsoft.com/office/powerpoint/2010/main" val="1219395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A8406-52A1-41AA-87BB-30C0CD84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支持向量机：非线性数据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ACE57-6DA4-4951-9DE0-CD8A3CD5E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如果数据是非线性的，如何处理？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使用核函数将低维数据映射到高维数据</a:t>
            </a:r>
            <a:endParaRPr lang="en-US" altLang="zh-CN" dirty="0"/>
          </a:p>
          <a:p>
            <a:pPr lvl="1"/>
            <a:r>
              <a:rPr lang="zh-CN" altLang="en-US" dirty="0"/>
              <a:t>低维数据的非线性数据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线性可分的高维数据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常见的核函数：</a:t>
            </a:r>
            <a:r>
              <a:rPr lang="zh-CN" altLang="en-US" dirty="0"/>
              <a:t>多项式</a:t>
            </a:r>
            <a:r>
              <a:rPr lang="zh-CN" altLang="en-US"/>
              <a:t>核、</a:t>
            </a:r>
            <a:r>
              <a:rPr lang="en-US" altLang="zh-CN"/>
              <a:t>RBF</a:t>
            </a:r>
            <a:r>
              <a:rPr lang="zh-CN" altLang="en-US" dirty="0"/>
              <a:t>核、等等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C177E-1127-49E1-B4A8-A19CFAD4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5B74-3ECF-4ED2-B5D9-1052A8FC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ED28C-07C4-4340-ABA8-005DDD85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7" name="svm-with-polynomial-kernel-visualization">
            <a:hlinkClick r:id="" action="ppaction://media"/>
            <a:extLst>
              <a:ext uri="{FF2B5EF4-FFF2-40B4-BE49-F238E27FC236}">
                <a16:creationId xmlns:a16="http://schemas.microsoft.com/office/drawing/2014/main" id="{A32904F8-5F53-442D-8A16-FCBC495504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081" y="3069716"/>
            <a:ext cx="3959094" cy="29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F47F0-F9F0-4384-A28D-2F7EA66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001DEF-B716-4266-9CFF-A80375B7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Arthur Samuel (1959). Machine Learning: Field of study that gives computers the ability to learn without being explicitly programmed.</a:t>
            </a:r>
          </a:p>
          <a:p>
            <a:pPr lvl="1"/>
            <a:r>
              <a:rPr lang="zh-CN" altLang="en-US" dirty="0"/>
              <a:t>“在不直接针对问题进行编程的情况下，赋予计算机学习能力的一个研究领域。”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Tom Mitchell (1998) Well-posed Learning Problem: A computer program is said to learn from experience E with respect to some task T and some performance measure P, if its performance on T, as measured by P, improves with experience E.</a:t>
            </a:r>
          </a:p>
          <a:p>
            <a:pPr lvl="1"/>
            <a:r>
              <a:rPr lang="zh-CN" altLang="en-US" dirty="0"/>
              <a:t>“对于某类任务</a:t>
            </a:r>
            <a:r>
              <a:rPr lang="en-US" altLang="zh-CN" dirty="0"/>
              <a:t>T</a:t>
            </a:r>
            <a:r>
              <a:rPr lang="zh-CN" altLang="en-US" dirty="0"/>
              <a:t>和性能度量</a:t>
            </a:r>
            <a:r>
              <a:rPr lang="en-US" altLang="zh-CN" dirty="0"/>
              <a:t>P</a:t>
            </a:r>
            <a:r>
              <a:rPr lang="zh-CN" altLang="en-US" dirty="0"/>
              <a:t>，如果一个计算机程序在</a:t>
            </a:r>
            <a:r>
              <a:rPr lang="en-US" altLang="zh-CN" dirty="0"/>
              <a:t>T</a:t>
            </a:r>
            <a:r>
              <a:rPr lang="zh-CN" altLang="en-US" dirty="0"/>
              <a:t>上以</a:t>
            </a:r>
            <a:r>
              <a:rPr lang="en-US" altLang="zh-CN" dirty="0"/>
              <a:t>P</a:t>
            </a:r>
            <a:r>
              <a:rPr lang="zh-CN" altLang="en-US" dirty="0"/>
              <a:t>衡量的性能随着经验</a:t>
            </a:r>
            <a:r>
              <a:rPr lang="en-US" altLang="zh-CN" dirty="0"/>
              <a:t>E</a:t>
            </a:r>
            <a:r>
              <a:rPr lang="zh-CN" altLang="en-US" dirty="0"/>
              <a:t>而自我完善，那么我们称这个计算机程序在从经验</a:t>
            </a:r>
            <a:r>
              <a:rPr lang="en-US" altLang="zh-CN" dirty="0"/>
              <a:t>E</a:t>
            </a:r>
            <a:r>
              <a:rPr lang="zh-CN" altLang="en-US" dirty="0"/>
              <a:t>学习。”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E74D4-2629-42B4-A639-65AD2231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C5854-4521-4BA4-812A-84224CC3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B5A36-C297-4A63-9508-0EB0F59E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35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F670-A5A4-4402-B878-0D72BD26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32E9B-2346-4C80-B8CF-C4F95BB0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例如，你想买苹果，如何挑选出好吃的苹果？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非机器学习编程方式（直接针对问题进行编程）：</a:t>
            </a:r>
            <a:endParaRPr lang="en-US" altLang="zh-CN" dirty="0"/>
          </a:p>
          <a:p>
            <a:pPr lvl="1"/>
            <a:r>
              <a:rPr lang="zh-CN" altLang="en-US" dirty="0"/>
              <a:t>如果苹果颜色是红的，重量在</a:t>
            </a:r>
            <a:r>
              <a:rPr lang="en-US" altLang="zh-CN" dirty="0"/>
              <a:t>3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之间，产地在北方，那么它是好苹果，否则是坏苹果。</a:t>
            </a:r>
            <a:endParaRPr lang="en-US" altLang="zh-CN" dirty="0"/>
          </a:p>
          <a:p>
            <a:pPr lvl="1"/>
            <a:r>
              <a:rPr lang="zh-CN" altLang="en-US" dirty="0"/>
              <a:t>缺点：</a:t>
            </a:r>
            <a:endParaRPr lang="en-US" altLang="zh-CN" dirty="0"/>
          </a:p>
          <a:p>
            <a:pPr lvl="2"/>
            <a:r>
              <a:rPr lang="zh-CN" altLang="en-US" dirty="0"/>
              <a:t>很难考虑到所有的可能性</a:t>
            </a:r>
            <a:endParaRPr lang="en-US" altLang="zh-CN" dirty="0"/>
          </a:p>
          <a:p>
            <a:pPr lvl="2"/>
            <a:r>
              <a:rPr lang="zh-CN" altLang="en-US" dirty="0"/>
              <a:t>程序无法超越程序员</a:t>
            </a:r>
            <a:endParaRPr lang="en-US" altLang="zh-CN" dirty="0"/>
          </a:p>
          <a:p>
            <a:pPr lvl="2"/>
            <a:r>
              <a:rPr lang="zh-CN" altLang="en-US" dirty="0"/>
              <a:t>需要大量的人类工作以及专业知识</a:t>
            </a:r>
            <a:endParaRPr lang="en-US" altLang="zh-CN" dirty="0"/>
          </a:p>
          <a:p>
            <a:pPr lvl="2"/>
            <a:r>
              <a:rPr lang="zh-CN" altLang="en-US" dirty="0"/>
              <a:t>同类型但不同问题的规则不同</a:t>
            </a:r>
            <a:endParaRPr lang="en-US" altLang="zh-CN" dirty="0"/>
          </a:p>
          <a:p>
            <a:r>
              <a:rPr lang="zh-CN" altLang="en-US" dirty="0"/>
              <a:t>机器学习的编程方式：程序考虑许多规律，通过</a:t>
            </a:r>
            <a:r>
              <a:rPr lang="zh-CN" altLang="en-US" b="1" dirty="0"/>
              <a:t>数据</a:t>
            </a:r>
            <a:r>
              <a:rPr lang="zh-CN" altLang="en-US" dirty="0"/>
              <a:t>找出表现最好的规律来作为结果。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7F895-C717-496A-B177-F8F0AA7A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4A687-EC6D-400B-9A11-BD0B0460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4A806-D958-4E7E-9F65-B19FF01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D45B-71E3-473A-9FD4-BDB875D0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99287"/>
              </p:ext>
            </p:extLst>
          </p:nvPr>
        </p:nvGraphicFramePr>
        <p:xfrm>
          <a:off x="1338246" y="1471644"/>
          <a:ext cx="609600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0xf20221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河北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0xee2e1f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4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38CFB-0345-441B-AD1A-0A415250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CA06F-A0A4-4646-941C-486BB210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AE77E-B6CF-4BD1-87D3-6C123055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8DCE8-899D-4052-91B3-B72D1274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ED0D80-61B1-4050-811E-8C2BBF74C98C}"/>
              </a:ext>
            </a:extLst>
          </p:cNvPr>
          <p:cNvSpPr/>
          <p:nvPr/>
        </p:nvSpPr>
        <p:spPr>
          <a:xfrm>
            <a:off x="8730322" y="176832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22">
            <a:extLst>
              <a:ext uri="{FF2B5EF4-FFF2-40B4-BE49-F238E27FC236}">
                <a16:creationId xmlns:a16="http://schemas.microsoft.com/office/drawing/2014/main" id="{3195B14A-0E3B-43EE-AB34-14218035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13" y="1561048"/>
            <a:ext cx="931280" cy="1051432"/>
          </a:xfrm>
          <a:prstGeom prst="rect">
            <a:avLst/>
          </a:prstGeom>
        </p:spPr>
      </p:pic>
      <p:pic>
        <p:nvPicPr>
          <p:cNvPr id="23" name="圖片 23">
            <a:extLst>
              <a:ext uri="{FF2B5EF4-FFF2-40B4-BE49-F238E27FC236}">
                <a16:creationId xmlns:a16="http://schemas.microsoft.com/office/drawing/2014/main" id="{2A883490-DCBE-4E53-9929-31FEA0EE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13" y="2817823"/>
            <a:ext cx="899978" cy="1075096"/>
          </a:xfrm>
          <a:prstGeom prst="rect">
            <a:avLst/>
          </a:prstGeom>
        </p:spPr>
      </p:pic>
      <p:sp>
        <p:nvSpPr>
          <p:cNvPr id="24" name="文字方塊 24">
            <a:extLst>
              <a:ext uri="{FF2B5EF4-FFF2-40B4-BE49-F238E27FC236}">
                <a16:creationId xmlns:a16="http://schemas.microsoft.com/office/drawing/2014/main" id="{C0263DDF-1D6D-4FA1-8F3D-8A2BC3A63611}"/>
              </a:ext>
            </a:extLst>
          </p:cNvPr>
          <p:cNvSpPr txBox="1"/>
          <p:nvPr/>
        </p:nvSpPr>
        <p:spPr>
          <a:xfrm>
            <a:off x="8736113" y="3182627"/>
            <a:ext cx="9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25">
            <a:extLst>
              <a:ext uri="{FF2B5EF4-FFF2-40B4-BE49-F238E27FC236}">
                <a16:creationId xmlns:a16="http://schemas.microsoft.com/office/drawing/2014/main" id="{7A8B5F87-28B9-4BCD-92F3-F5B2BEB6FBE7}"/>
              </a:ext>
            </a:extLst>
          </p:cNvPr>
          <p:cNvSpPr txBox="1"/>
          <p:nvPr/>
        </p:nvSpPr>
        <p:spPr>
          <a:xfrm>
            <a:off x="8730322" y="4458370"/>
            <a:ext cx="107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26">
            <a:extLst>
              <a:ext uri="{FF2B5EF4-FFF2-40B4-BE49-F238E27FC236}">
                <a16:creationId xmlns:a16="http://schemas.microsoft.com/office/drawing/2014/main" id="{DC98FF27-FDDE-4A3A-A4C7-DC5ABF2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914" y="4098262"/>
            <a:ext cx="915693" cy="1181883"/>
          </a:xfrm>
          <a:prstGeom prst="rect">
            <a:avLst/>
          </a:prstGeom>
        </p:spPr>
      </p:pic>
      <p:pic>
        <p:nvPicPr>
          <p:cNvPr id="27" name="圖片 3">
            <a:extLst>
              <a:ext uri="{FF2B5EF4-FFF2-40B4-BE49-F238E27FC236}">
                <a16:creationId xmlns:a16="http://schemas.microsoft.com/office/drawing/2014/main" id="{09096899-FF6D-429A-92C8-9E7E8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72025" y="2164261"/>
            <a:ext cx="1323975" cy="2247900"/>
          </a:xfrm>
          <a:prstGeom prst="rect">
            <a:avLst/>
          </a:prstGeom>
        </p:spPr>
      </p:pic>
      <p:sp>
        <p:nvSpPr>
          <p:cNvPr id="28" name="文字方塊 15">
            <a:extLst>
              <a:ext uri="{FF2B5EF4-FFF2-40B4-BE49-F238E27FC236}">
                <a16:creationId xmlns:a16="http://schemas.microsoft.com/office/drawing/2014/main" id="{D6B06996-B3AF-40BA-BC93-895C80DEA802}"/>
              </a:ext>
            </a:extLst>
          </p:cNvPr>
          <p:cNvSpPr txBox="1"/>
          <p:nvPr/>
        </p:nvSpPr>
        <p:spPr>
          <a:xfrm>
            <a:off x="8118402" y="5378701"/>
            <a:ext cx="146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大量图片</a:t>
            </a:r>
            <a:endParaRPr lang="zh-TW" altLang="en-US" sz="2400" dirty="0"/>
          </a:p>
        </p:txBody>
      </p:sp>
      <p:sp>
        <p:nvSpPr>
          <p:cNvPr id="29" name="文字方塊 16">
            <a:extLst>
              <a:ext uri="{FF2B5EF4-FFF2-40B4-BE49-F238E27FC236}">
                <a16:creationId xmlns:a16="http://schemas.microsoft.com/office/drawing/2014/main" id="{5B9ED6F4-0637-41F0-B528-3B15CCE91C64}"/>
              </a:ext>
            </a:extLst>
          </p:cNvPr>
          <p:cNvSpPr txBox="1"/>
          <p:nvPr/>
        </p:nvSpPr>
        <p:spPr>
          <a:xfrm>
            <a:off x="5090474" y="5392414"/>
            <a:ext cx="84841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</a:t>
            </a:r>
            <a:endParaRPr lang="zh-TW" altLang="en-US" sz="2400" dirty="0"/>
          </a:p>
        </p:txBody>
      </p:sp>
      <p:cxnSp>
        <p:nvCxnSpPr>
          <p:cNvPr id="30" name="直線單箭頭接點 18">
            <a:extLst>
              <a:ext uri="{FF2B5EF4-FFF2-40B4-BE49-F238E27FC236}">
                <a16:creationId xmlns:a16="http://schemas.microsoft.com/office/drawing/2014/main" id="{ED0F6F3D-4FF8-4672-8160-FE272B188CFB}"/>
              </a:ext>
            </a:extLst>
          </p:cNvPr>
          <p:cNvCxnSpPr/>
          <p:nvPr/>
        </p:nvCxnSpPr>
        <p:spPr>
          <a:xfrm flipH="1" flipV="1">
            <a:off x="5461849" y="4412161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弧形箭號 (下彎) 19">
            <a:extLst>
              <a:ext uri="{FF2B5EF4-FFF2-40B4-BE49-F238E27FC236}">
                <a16:creationId xmlns:a16="http://schemas.microsoft.com/office/drawing/2014/main" id="{03211EF6-E77F-414F-8999-D781D4FE443A}"/>
              </a:ext>
            </a:extLst>
          </p:cNvPr>
          <p:cNvSpPr/>
          <p:nvPr/>
        </p:nvSpPr>
        <p:spPr>
          <a:xfrm rot="20016909">
            <a:off x="3236736" y="1946188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弧形箭號 (下彎) 20">
            <a:extLst>
              <a:ext uri="{FF2B5EF4-FFF2-40B4-BE49-F238E27FC236}">
                <a16:creationId xmlns:a16="http://schemas.microsoft.com/office/drawing/2014/main" id="{27529EEB-049E-4AEE-A4B4-EFBED607850D}"/>
              </a:ext>
            </a:extLst>
          </p:cNvPr>
          <p:cNvSpPr/>
          <p:nvPr/>
        </p:nvSpPr>
        <p:spPr>
          <a:xfrm rot="9648183">
            <a:off x="3478002" y="4714725"/>
            <a:ext cx="1596844" cy="669147"/>
          </a:xfrm>
          <a:prstGeom prst="curvedDownArrow">
            <a:avLst>
              <a:gd name="adj1" fmla="val 25000"/>
              <a:gd name="adj2" fmla="val 5059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文字方塊 17">
            <a:extLst>
              <a:ext uri="{FF2B5EF4-FFF2-40B4-BE49-F238E27FC236}">
                <a16:creationId xmlns:a16="http://schemas.microsoft.com/office/drawing/2014/main" id="{0903127E-3CE9-4CCF-8ED3-A932FB7C3B6F}"/>
              </a:ext>
            </a:extLst>
          </p:cNvPr>
          <p:cNvSpPr txBox="1"/>
          <p:nvPr/>
        </p:nvSpPr>
        <p:spPr>
          <a:xfrm>
            <a:off x="4453971" y="1306656"/>
            <a:ext cx="23993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3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5433C88E-CA93-4C19-B5C4-B268A4F1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14" y="2951049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14">
            <a:extLst>
              <a:ext uri="{FF2B5EF4-FFF2-40B4-BE49-F238E27FC236}">
                <a16:creationId xmlns:a16="http://schemas.microsoft.com/office/drawing/2014/main" id="{6B9AE08C-3526-4F30-A792-29BD20283793}"/>
              </a:ext>
            </a:extLst>
          </p:cNvPr>
          <p:cNvSpPr txBox="1"/>
          <p:nvPr/>
        </p:nvSpPr>
        <p:spPr>
          <a:xfrm>
            <a:off x="1289815" y="4037907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</a:t>
            </a:r>
            <a:r>
              <a:rPr lang="en-US" altLang="zh-CN" sz="2800" dirty="0"/>
              <a:t>a</a:t>
            </a:r>
            <a:r>
              <a:rPr lang="en-US" altLang="zh-TW" sz="2800" dirty="0"/>
              <a:t> "cat"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33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8" grpId="0"/>
      <p:bldP spid="31" grpId="0" animBg="1"/>
      <p:bldP spid="32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43E1-7647-4208-BA5E-8F558C75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机器学习≈程序通过数据找出最正确的规律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A032E-57EF-444C-9DE4-98A6B647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机器学习的目的就是找到问题的规律（函数）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语音识别：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图像识别：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围棋</a:t>
            </a:r>
            <a:r>
              <a:rPr lang="en-US" altLang="zh-CN" dirty="0"/>
              <a:t>AI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58633-8D37-4388-B282-4E83E283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C7178-14EB-4109-B0FC-CE518823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3CE0CF-4AED-47E2-8168-A4391E23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6CBF1C74-A606-403D-B03C-CDE8AEF379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8">
            <a:extLst>
              <a:ext uri="{FF2B5EF4-FFF2-40B4-BE49-F238E27FC236}">
                <a16:creationId xmlns:a16="http://schemas.microsoft.com/office/drawing/2014/main" id="{86F09955-8ADC-4760-A3EE-D5CC28A0526E}"/>
              </a:ext>
            </a:extLst>
          </p:cNvPr>
          <p:cNvSpPr txBox="1"/>
          <p:nvPr/>
        </p:nvSpPr>
        <p:spPr>
          <a:xfrm>
            <a:off x="5685757" y="2359341"/>
            <a:ext cx="272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pic>
        <p:nvPicPr>
          <p:cNvPr id="9" name="圖片 11">
            <a:extLst>
              <a:ext uri="{FF2B5EF4-FFF2-40B4-BE49-F238E27FC236}">
                <a16:creationId xmlns:a16="http://schemas.microsoft.com/office/drawing/2014/main" id="{C6AB4598-5943-4A21-AA07-865D97A84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905F5424-ADB9-4D8E-8423-2B5950B53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64485"/>
              </p:ext>
            </p:extLst>
          </p:nvPr>
        </p:nvGraphicFramePr>
        <p:xfrm>
          <a:off x="1863057" y="342001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5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342001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7">
            <a:extLst>
              <a:ext uri="{FF2B5EF4-FFF2-40B4-BE49-F238E27FC236}">
                <a16:creationId xmlns:a16="http://schemas.microsoft.com/office/drawing/2014/main" id="{389CB547-3633-486B-BFE0-673AECDBA2AA}"/>
              </a:ext>
            </a:extLst>
          </p:cNvPr>
          <p:cNvSpPr txBox="1"/>
          <p:nvPr/>
        </p:nvSpPr>
        <p:spPr>
          <a:xfrm>
            <a:off x="5685757" y="3388589"/>
            <a:ext cx="129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pic>
        <p:nvPicPr>
          <p:cNvPr id="12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01A4C000-ACF8-43CF-91CB-081E28A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99" y="3275055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8E14440-161E-470A-BB36-DE87ED092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00283"/>
              </p:ext>
            </p:extLst>
          </p:nvPr>
        </p:nvGraphicFramePr>
        <p:xfrm>
          <a:off x="1863057" y="465117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" name="方程式" r:id="rId8" imgW="1790640" imgH="215640" progId="Equation.3">
                  <p:embed/>
                </p:oleObj>
              </mc:Choice>
              <mc:Fallback>
                <p:oleObj name="方程式" r:id="rId8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465117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9">
            <a:extLst>
              <a:ext uri="{FF2B5EF4-FFF2-40B4-BE49-F238E27FC236}">
                <a16:creationId xmlns:a16="http://schemas.microsoft.com/office/drawing/2014/main" id="{5B375907-9A8C-4D88-8995-A50C64906A53}"/>
              </a:ext>
            </a:extLst>
          </p:cNvPr>
          <p:cNvSpPr txBox="1"/>
          <p:nvPr/>
        </p:nvSpPr>
        <p:spPr>
          <a:xfrm>
            <a:off x="5685758" y="4593489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pic>
        <p:nvPicPr>
          <p:cNvPr id="15" name="Picture 2" descr="http://y2.ifengimg.com/a/2016_11/2c7ef418c729099.jpg">
            <a:extLst>
              <a:ext uri="{FF2B5EF4-FFF2-40B4-BE49-F238E27FC236}">
                <a16:creationId xmlns:a16="http://schemas.microsoft.com/office/drawing/2014/main" id="{0F5019D2-D980-4F1C-92A4-0A7FF1F6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5" y="4476642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15"/>
  <p:tag name="PICTUREFILESIZE" val="14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x}_i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8"/>
  <p:tag name="PICTUREFILESIZE" val="1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x}_j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20"/>
  <p:tag name="PICTUREFILESIZE" val="13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xi_j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1549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13791</TotalTime>
  <Words>3542</Words>
  <Application>Microsoft Office PowerPoint</Application>
  <PresentationFormat>宽屏</PresentationFormat>
  <Paragraphs>740</Paragraphs>
  <Slides>59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Profile</vt:lpstr>
      <vt:lpstr>方程式</vt:lpstr>
      <vt:lpstr>Acrobat Document</vt:lpstr>
      <vt:lpstr>机器学习入门</vt:lpstr>
      <vt:lpstr>第一章：什么是机器学习</vt:lpstr>
      <vt:lpstr>人工智能时代？</vt:lpstr>
      <vt:lpstr>人工智能时代？</vt:lpstr>
      <vt:lpstr>人工智能与机器学习</vt:lpstr>
      <vt:lpstr>什么是机器学习？</vt:lpstr>
      <vt:lpstr>什么是机器学习？</vt:lpstr>
      <vt:lpstr>什么是机器学习？</vt:lpstr>
      <vt:lpstr>机器学习≈程序通过数据找出最正确的规律</vt:lpstr>
      <vt:lpstr>机器学习大致框架</vt:lpstr>
      <vt:lpstr>机器学习大致框架</vt:lpstr>
      <vt:lpstr>机器学习包括哪些？</vt:lpstr>
      <vt:lpstr>监督学习与非监督学习</vt:lpstr>
      <vt:lpstr>为什么需要学习机器学习？</vt:lpstr>
      <vt:lpstr>机器学习与数学</vt:lpstr>
      <vt:lpstr>参考资料</vt:lpstr>
      <vt:lpstr>第二章：回归</vt:lpstr>
      <vt:lpstr>一元线性回归：房价预测</vt:lpstr>
      <vt:lpstr>一元线性回归：模型选择</vt:lpstr>
      <vt:lpstr>一元线性回归：损失函数</vt:lpstr>
      <vt:lpstr>一元线性回归：小结</vt:lpstr>
      <vt:lpstr>一元线性回归：如何学习出合适的参数</vt:lpstr>
      <vt:lpstr>一元线性回归：梯度下降</vt:lpstr>
      <vt:lpstr>一元线性回归：梯度下降</vt:lpstr>
      <vt:lpstr>一元线性回归：学习率</vt:lpstr>
      <vt:lpstr>一元线性回归：梯度下降*</vt:lpstr>
      <vt:lpstr>多元线性回归</vt:lpstr>
      <vt:lpstr>多元线性回归</vt:lpstr>
      <vt:lpstr>多元线性回归：正规方程法</vt:lpstr>
      <vt:lpstr>多元线性回归：梯度下降法与正规方程法</vt:lpstr>
      <vt:lpstr>线性回归：框架</vt:lpstr>
      <vt:lpstr>数据预处理：One-hot Encoding</vt:lpstr>
      <vt:lpstr>回归：模型评估</vt:lpstr>
      <vt:lpstr>多项式回归</vt:lpstr>
      <vt:lpstr>过拟合与正则化</vt:lpstr>
      <vt:lpstr>过拟合与正则化</vt:lpstr>
      <vt:lpstr>过拟合与正则化</vt:lpstr>
      <vt:lpstr>过拟合与正则化</vt:lpstr>
      <vt:lpstr>过拟合与正则化</vt:lpstr>
      <vt:lpstr>线性回归实例：波士顿房价数据集</vt:lpstr>
      <vt:lpstr>第三章：分类</vt:lpstr>
      <vt:lpstr>分类问题</vt:lpstr>
      <vt:lpstr>2.1 逻辑斯蒂回归  （Logistic Regression）</vt:lpstr>
      <vt:lpstr>逻辑斯蒂回归</vt:lpstr>
      <vt:lpstr>逻辑斯蒂回归：模型定义</vt:lpstr>
      <vt:lpstr>逻辑斯蒂回归：损失函数</vt:lpstr>
      <vt:lpstr>逻辑斯蒂回归：决策边界</vt:lpstr>
      <vt:lpstr>分类问题：模型评估</vt:lpstr>
      <vt:lpstr>逻辑斯底回归：多分类问题</vt:lpstr>
      <vt:lpstr>逻辑斯蒂回归实例：鸢尾花数据集</vt:lpstr>
      <vt:lpstr>2.2 决策树</vt:lpstr>
      <vt:lpstr>决策树</vt:lpstr>
      <vt:lpstr>2.3 k最近邻</vt:lpstr>
      <vt:lpstr>kNN</vt:lpstr>
      <vt:lpstr>2.4 支持向量机</vt:lpstr>
      <vt:lpstr>支持向量机(SVM)</vt:lpstr>
      <vt:lpstr>支持向量机：最大间隔</vt:lpstr>
      <vt:lpstr>支持向量机：软间隔</vt:lpstr>
      <vt:lpstr>支持向量机：非线性数据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赵天宇</dc:creator>
  <cp:lastModifiedBy>赵天宇</cp:lastModifiedBy>
  <cp:revision>579</cp:revision>
  <dcterms:created xsi:type="dcterms:W3CDTF">2016-12-14T02:29:00Z</dcterms:created>
  <dcterms:modified xsi:type="dcterms:W3CDTF">2018-07-09T17:08:35Z</dcterms:modified>
</cp:coreProperties>
</file>